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51"/>
  </p:notesMasterIdLst>
  <p:sldIdLst>
    <p:sldId id="256" r:id="rId2"/>
    <p:sldId id="633" r:id="rId3"/>
    <p:sldId id="635" r:id="rId4"/>
    <p:sldId id="632" r:id="rId5"/>
    <p:sldId id="621" r:id="rId6"/>
    <p:sldId id="636" r:id="rId7"/>
    <p:sldId id="637" r:id="rId8"/>
    <p:sldId id="649" r:id="rId9"/>
    <p:sldId id="650" r:id="rId10"/>
    <p:sldId id="651" r:id="rId11"/>
    <p:sldId id="652" r:id="rId12"/>
    <p:sldId id="638" r:id="rId13"/>
    <p:sldId id="642" r:id="rId14"/>
    <p:sldId id="641" r:id="rId15"/>
    <p:sldId id="640" r:id="rId16"/>
    <p:sldId id="648" r:id="rId17"/>
    <p:sldId id="644" r:id="rId18"/>
    <p:sldId id="643" r:id="rId19"/>
    <p:sldId id="630" r:id="rId20"/>
    <p:sldId id="372" r:id="rId21"/>
    <p:sldId id="294" r:id="rId22"/>
    <p:sldId id="563" r:id="rId23"/>
    <p:sldId id="275" r:id="rId24"/>
    <p:sldId id="279" r:id="rId25"/>
    <p:sldId id="278" r:id="rId26"/>
    <p:sldId id="653" r:id="rId27"/>
    <p:sldId id="273" r:id="rId28"/>
    <p:sldId id="271" r:id="rId29"/>
    <p:sldId id="654" r:id="rId30"/>
    <p:sldId id="619" r:id="rId31"/>
    <p:sldId id="620" r:id="rId32"/>
    <p:sldId id="655" r:id="rId33"/>
    <p:sldId id="263" r:id="rId34"/>
    <p:sldId id="306" r:id="rId35"/>
    <p:sldId id="617" r:id="rId36"/>
    <p:sldId id="307" r:id="rId37"/>
    <p:sldId id="309" r:id="rId38"/>
    <p:sldId id="656" r:id="rId39"/>
    <p:sldId id="274" r:id="rId40"/>
    <p:sldId id="295" r:id="rId41"/>
    <p:sldId id="296" r:id="rId42"/>
    <p:sldId id="623" r:id="rId43"/>
    <p:sldId id="622" r:id="rId44"/>
    <p:sldId id="625" r:id="rId45"/>
    <p:sldId id="624" r:id="rId46"/>
    <p:sldId id="626" r:id="rId47"/>
    <p:sldId id="627" r:id="rId48"/>
    <p:sldId id="629" r:id="rId49"/>
    <p:sldId id="628" r:id="rId50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5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FC003-12D9-4B0B-8D7E-D8D201ECAD88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89537-0AA6-4616-8F67-20CE358742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7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FF092-1FE1-4DA7-8F5C-83D1731074C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16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77ED8-AAD7-4423-8F29-53C7A3FDCE90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80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A59DB3-2E2F-D8E5-A9AB-AED383B22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F8C5066-C674-313D-0A4E-9B35C2C55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159B94-33A9-8231-DA8A-ADFBBD51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356A-A09F-4D93-9D88-9EFC412264D8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B4FBAB-55EB-C501-60F9-23B02DCE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F3065C-5575-EBD7-89D9-60849254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AA6-125C-4080-B8FA-B6319CC7C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96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CCE694-3B2A-4A8B-AA4C-DED2387D3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73F93A-424C-1A11-FEE5-2890D8517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883D61-A8B4-3B22-66F2-1BFEC7A0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356A-A09F-4D93-9D88-9EFC412264D8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D5FFD9-E953-B570-86E6-BC404F47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0E01A6-F7F6-EDB0-3214-CDB06DEB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AA6-125C-4080-B8FA-B6319CC7C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6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41E8345-B04E-523D-2660-89F5C268F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3D2DE5-47C1-D731-3F66-B189E6633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EC0A37-0F8B-9A98-81FC-899B7078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356A-A09F-4D93-9D88-9EFC412264D8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7D710-0B7D-2588-1374-78C04E9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57897E-4629-CE5D-98E7-F43B8319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AA6-125C-4080-B8FA-B6319CC7C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23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B11D9B-E4E8-90ED-FB90-BE0BBBFD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64878E-6D1C-339E-63AF-6C7391259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FF691-3653-22B1-C601-C41FA38B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356A-A09F-4D93-9D88-9EFC412264D8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F4FDE-15F7-C2C4-156B-1FA98E41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9012DE-CD2A-D62B-3126-5734295E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AA6-125C-4080-B8FA-B6319CC7C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22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BFE96D-5102-95EA-259D-D6137F81B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F1578B-FF85-3E96-EDB4-CA14A46D3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814388-B0EB-68C1-E886-0B380571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356A-A09F-4D93-9D88-9EFC412264D8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2F340C-1E19-7FE9-1617-AF4ED582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1203E2-AA8C-B1FD-176A-DC5BA8AF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AA6-125C-4080-B8FA-B6319CC7C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0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2185A2-D056-835F-2B12-EC9469B7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751CBE-A9BF-0849-0680-7451B9166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108E44-257D-F209-A5FD-7798BDE25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C1B68-130F-EB05-498C-191E1D44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356A-A09F-4D93-9D88-9EFC412264D8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8D083F-47FB-F643-6B9A-19EC76E8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6E7145-C0BA-9C1A-E226-88355A23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AA6-125C-4080-B8FA-B6319CC7C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31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4DBE53-69FF-47C7-6FD9-B5C3A523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D4ACD5-D767-593F-E786-9D10C6F8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8651C7-2C8B-29B3-62A6-783DFC045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AED22A-FB53-1AB9-37B6-BF4D3CF7B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B5AB977-7D53-2CD8-8ED6-DA9392C80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8B3BFC1-FDA2-E28E-CBBB-5FFFDBF4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356A-A09F-4D93-9D88-9EFC412264D8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5BF4E0-8819-8760-CC28-67E1D5AE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BA04FD4-2AB5-7350-31D8-EFA131C8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AA6-125C-4080-B8FA-B6319CC7C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64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B5CE47-21F9-0014-862F-8A1C5609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FDB6FFB-2298-749C-D672-866444988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356A-A09F-4D93-9D88-9EFC412264D8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AB8C28-D1C8-206A-7AC4-FFBD57BC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815BD88-B2AB-DCFC-3A8B-DC4E6713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AA6-125C-4080-B8FA-B6319CC7C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10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7459F73-386B-B050-DF5E-1FCA2E46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356A-A09F-4D93-9D88-9EFC412264D8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A525F7-109F-5D76-597F-8ABA4527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A8CA97-8786-5A33-7418-C78A024E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AA6-125C-4080-B8FA-B6319CC7C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53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A99203-4BE1-1BAE-433F-59AF1728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B9A577-35F9-6838-EE85-1350E8E77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F2894B-58F0-A3CF-8EC9-630744243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41D29F-2BA6-8362-013B-5C5F7EA77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356A-A09F-4D93-9D88-9EFC412264D8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09BA21-BCC8-BA39-D8EB-81BD62D1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026917-39C2-94AD-1E8C-158531F0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AA6-125C-4080-B8FA-B6319CC7C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35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01FF5-4024-5ABE-19F9-2DC8B9B0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577295E-27D2-C5FF-10E4-BC644662C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A56BDC-53F8-5A88-EC37-5ACB1E0D1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3DCA92-86AB-E917-1086-03B45E60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356A-A09F-4D93-9D88-9EFC412264D8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21A7C7-7395-23E3-268A-B7CF582A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48B949-1F9D-5F0F-9D7B-4E64E670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0AA6-125C-4080-B8FA-B6319CC7C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79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BA2F113-96D5-0363-8361-AA703B4D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CAB40E-3355-6E14-18F7-A03F4150A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F52E6A-26CE-950E-1455-D7E906370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356A-A09F-4D93-9D88-9EFC412264D8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63D80D-BF11-112F-0E85-5BA0FB672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7D16DE-E402-46CE-FFDA-0FE1DFD3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F0AA6-125C-4080-B8FA-B6319CC7C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41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6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50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19.jpeg"/><Relationship Id="rId7" Type="http://schemas.openxmlformats.org/officeDocument/2006/relationships/image" Target="../media/image123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jpeg"/><Relationship Id="rId5" Type="http://schemas.openxmlformats.org/officeDocument/2006/relationships/image" Target="../media/image151.jpeg"/><Relationship Id="rId4" Type="http://schemas.openxmlformats.org/officeDocument/2006/relationships/image" Target="../media/image1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jpeg"/><Relationship Id="rId13" Type="http://schemas.openxmlformats.org/officeDocument/2006/relationships/image" Target="../media/image164.jpeg"/><Relationship Id="rId18" Type="http://schemas.openxmlformats.org/officeDocument/2006/relationships/image" Target="../media/image169.jpeg"/><Relationship Id="rId3" Type="http://schemas.openxmlformats.org/officeDocument/2006/relationships/image" Target="../media/image154.jpeg"/><Relationship Id="rId21" Type="http://schemas.openxmlformats.org/officeDocument/2006/relationships/image" Target="../media/image172.jpeg"/><Relationship Id="rId7" Type="http://schemas.openxmlformats.org/officeDocument/2006/relationships/image" Target="../media/image158.jpeg"/><Relationship Id="rId12" Type="http://schemas.openxmlformats.org/officeDocument/2006/relationships/image" Target="../media/image163.jpeg"/><Relationship Id="rId17" Type="http://schemas.openxmlformats.org/officeDocument/2006/relationships/image" Target="../media/image168.jpeg"/><Relationship Id="rId2" Type="http://schemas.openxmlformats.org/officeDocument/2006/relationships/image" Target="../media/image153.jpeg"/><Relationship Id="rId16" Type="http://schemas.openxmlformats.org/officeDocument/2006/relationships/image" Target="../media/image167.jpeg"/><Relationship Id="rId20" Type="http://schemas.openxmlformats.org/officeDocument/2006/relationships/image" Target="../media/image1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jpeg"/><Relationship Id="rId11" Type="http://schemas.openxmlformats.org/officeDocument/2006/relationships/image" Target="../media/image162.jpeg"/><Relationship Id="rId5" Type="http://schemas.openxmlformats.org/officeDocument/2006/relationships/image" Target="../media/image156.jpeg"/><Relationship Id="rId15" Type="http://schemas.openxmlformats.org/officeDocument/2006/relationships/image" Target="../media/image166.jpeg"/><Relationship Id="rId23" Type="http://schemas.openxmlformats.org/officeDocument/2006/relationships/image" Target="../media/image174.jpeg"/><Relationship Id="rId10" Type="http://schemas.openxmlformats.org/officeDocument/2006/relationships/image" Target="../media/image161.jpeg"/><Relationship Id="rId19" Type="http://schemas.openxmlformats.org/officeDocument/2006/relationships/image" Target="../media/image170.jpeg"/><Relationship Id="rId4" Type="http://schemas.openxmlformats.org/officeDocument/2006/relationships/image" Target="../media/image155.jpeg"/><Relationship Id="rId9" Type="http://schemas.openxmlformats.org/officeDocument/2006/relationships/image" Target="../media/image160.jpeg"/><Relationship Id="rId14" Type="http://schemas.openxmlformats.org/officeDocument/2006/relationships/image" Target="../media/image165.jpeg"/><Relationship Id="rId22" Type="http://schemas.openxmlformats.org/officeDocument/2006/relationships/image" Target="../media/image17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jpeg"/><Relationship Id="rId13" Type="http://schemas.openxmlformats.org/officeDocument/2006/relationships/image" Target="../media/image186.jpeg"/><Relationship Id="rId18" Type="http://schemas.openxmlformats.org/officeDocument/2006/relationships/image" Target="../media/image191.jpeg"/><Relationship Id="rId3" Type="http://schemas.openxmlformats.org/officeDocument/2006/relationships/image" Target="../media/image176.jpeg"/><Relationship Id="rId21" Type="http://schemas.openxmlformats.org/officeDocument/2006/relationships/image" Target="../media/image194.jpeg"/><Relationship Id="rId7" Type="http://schemas.openxmlformats.org/officeDocument/2006/relationships/image" Target="../media/image180.jpeg"/><Relationship Id="rId12" Type="http://schemas.openxmlformats.org/officeDocument/2006/relationships/image" Target="../media/image185.jpeg"/><Relationship Id="rId17" Type="http://schemas.openxmlformats.org/officeDocument/2006/relationships/image" Target="../media/image190.jpeg"/><Relationship Id="rId2" Type="http://schemas.openxmlformats.org/officeDocument/2006/relationships/image" Target="../media/image175.jpeg"/><Relationship Id="rId16" Type="http://schemas.openxmlformats.org/officeDocument/2006/relationships/image" Target="../media/image189.jpeg"/><Relationship Id="rId20" Type="http://schemas.openxmlformats.org/officeDocument/2006/relationships/image" Target="../media/image1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jpeg"/><Relationship Id="rId11" Type="http://schemas.openxmlformats.org/officeDocument/2006/relationships/image" Target="../media/image184.jpeg"/><Relationship Id="rId5" Type="http://schemas.openxmlformats.org/officeDocument/2006/relationships/image" Target="../media/image178.jpeg"/><Relationship Id="rId15" Type="http://schemas.openxmlformats.org/officeDocument/2006/relationships/image" Target="../media/image188.jpeg"/><Relationship Id="rId23" Type="http://schemas.openxmlformats.org/officeDocument/2006/relationships/image" Target="../media/image196.jpeg"/><Relationship Id="rId10" Type="http://schemas.openxmlformats.org/officeDocument/2006/relationships/image" Target="../media/image183.jpeg"/><Relationship Id="rId19" Type="http://schemas.openxmlformats.org/officeDocument/2006/relationships/image" Target="../media/image192.jpeg"/><Relationship Id="rId4" Type="http://schemas.openxmlformats.org/officeDocument/2006/relationships/image" Target="../media/image177.jpeg"/><Relationship Id="rId9" Type="http://schemas.openxmlformats.org/officeDocument/2006/relationships/image" Target="../media/image182.jpeg"/><Relationship Id="rId14" Type="http://schemas.openxmlformats.org/officeDocument/2006/relationships/image" Target="../media/image187.jpeg"/><Relationship Id="rId22" Type="http://schemas.openxmlformats.org/officeDocument/2006/relationships/image" Target="../media/image19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eg"/><Relationship Id="rId7" Type="http://schemas.openxmlformats.org/officeDocument/2006/relationships/image" Target="../media/image202.jpeg"/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jpeg"/><Relationship Id="rId5" Type="http://schemas.openxmlformats.org/officeDocument/2006/relationships/image" Target="../media/image200.jpeg"/><Relationship Id="rId4" Type="http://schemas.openxmlformats.org/officeDocument/2006/relationships/image" Target="../media/image19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eg"/><Relationship Id="rId7" Type="http://schemas.openxmlformats.org/officeDocument/2006/relationships/image" Target="../media/image208.jpeg"/><Relationship Id="rId2" Type="http://schemas.openxmlformats.org/officeDocument/2006/relationships/image" Target="../media/image2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jpeg"/><Relationship Id="rId5" Type="http://schemas.openxmlformats.org/officeDocument/2006/relationships/image" Target="../media/image206.jpeg"/><Relationship Id="rId4" Type="http://schemas.openxmlformats.org/officeDocument/2006/relationships/image" Target="../media/image20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eg"/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jpeg"/><Relationship Id="rId5" Type="http://schemas.openxmlformats.org/officeDocument/2006/relationships/image" Target="../media/image212.jpeg"/><Relationship Id="rId4" Type="http://schemas.openxmlformats.org/officeDocument/2006/relationships/image" Target="../media/image21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jpeg"/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jpeg"/><Relationship Id="rId5" Type="http://schemas.openxmlformats.org/officeDocument/2006/relationships/image" Target="../media/image217.jpeg"/><Relationship Id="rId4" Type="http://schemas.openxmlformats.org/officeDocument/2006/relationships/image" Target="../media/image21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jpeg"/><Relationship Id="rId2" Type="http://schemas.openxmlformats.org/officeDocument/2006/relationships/image" Target="../media/image2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jpeg"/><Relationship Id="rId2" Type="http://schemas.openxmlformats.org/officeDocument/2006/relationships/image" Target="../media/image2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jpeg"/><Relationship Id="rId7" Type="http://schemas.openxmlformats.org/officeDocument/2006/relationships/image" Target="../media/image230.jpeg"/><Relationship Id="rId2" Type="http://schemas.openxmlformats.org/officeDocument/2006/relationships/image" Target="../media/image2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jpeg"/><Relationship Id="rId5" Type="http://schemas.openxmlformats.org/officeDocument/2006/relationships/image" Target="../media/image228.jpeg"/><Relationship Id="rId4" Type="http://schemas.openxmlformats.org/officeDocument/2006/relationships/image" Target="../media/image22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jpeg"/><Relationship Id="rId2" Type="http://schemas.openxmlformats.org/officeDocument/2006/relationships/image" Target="../media/image2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jpeg"/><Relationship Id="rId5" Type="http://schemas.openxmlformats.org/officeDocument/2006/relationships/image" Target="../media/image234.jpeg"/><Relationship Id="rId4" Type="http://schemas.openxmlformats.org/officeDocument/2006/relationships/image" Target="../media/image2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71C530-DC85-4231-BD1A-4C70B7C73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34" y="259005"/>
            <a:ext cx="8372338" cy="647231"/>
          </a:xfrm>
        </p:spPr>
        <p:txBody>
          <a:bodyPr>
            <a:noAutofit/>
          </a:bodyPr>
          <a:lstStyle/>
          <a:p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Japanese flowers and trees</a:t>
            </a:r>
            <a:endParaRPr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B3ADA2-BA3E-41DE-9F67-CD781D7167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35" y="849086"/>
            <a:ext cx="2856496" cy="285649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35A4F3F-A64B-021B-5CC9-9389D44222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573" y="1250140"/>
            <a:ext cx="3311760" cy="24838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ABB0497-F617-FA02-4ABC-3CBCA89DA9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724" y="849086"/>
            <a:ext cx="3363685" cy="252276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6F9E868-5B02-C30C-8C71-5ADDED2FAC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2" y="3772447"/>
            <a:ext cx="4328159" cy="324611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FB99EE1-639F-6491-5BB4-07F14F4EFA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620" y="3961931"/>
            <a:ext cx="3821757" cy="286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1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638243-371E-86E0-99A9-3E1BAF773F9C}"/>
              </a:ext>
            </a:extLst>
          </p:cNvPr>
          <p:cNvSpPr txBox="1"/>
          <p:nvPr/>
        </p:nvSpPr>
        <p:spPr>
          <a:xfrm>
            <a:off x="2007890" y="25605"/>
            <a:ext cx="615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Size of Tree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樹高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D08FE9-22CA-571E-F30E-8CD5B5AF8081}"/>
              </a:ext>
            </a:extLst>
          </p:cNvPr>
          <p:cNvSpPr txBox="1"/>
          <p:nvPr/>
        </p:nvSpPr>
        <p:spPr>
          <a:xfrm>
            <a:off x="632666" y="3519514"/>
            <a:ext cx="1912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MAMEZAKURA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豆桜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7BFFBA-E751-932D-B52F-C45108556940}"/>
              </a:ext>
            </a:extLst>
          </p:cNvPr>
          <p:cNvSpPr txBox="1"/>
          <p:nvPr/>
        </p:nvSpPr>
        <p:spPr>
          <a:xfrm>
            <a:off x="4540588" y="3519514"/>
            <a:ext cx="1361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TOKAI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東海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708DD1-213A-FAFE-B88B-08C9BDA793A2}"/>
              </a:ext>
            </a:extLst>
          </p:cNvPr>
          <p:cNvSpPr txBox="1"/>
          <p:nvPr/>
        </p:nvSpPr>
        <p:spPr>
          <a:xfrm>
            <a:off x="7106781" y="3518278"/>
            <a:ext cx="25512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SOEMIYOSHINO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染井吉野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A14B78-E248-2F97-D7BE-04C0FE592FDD}"/>
              </a:ext>
            </a:extLst>
          </p:cNvPr>
          <p:cNvSpPr txBox="1"/>
          <p:nvPr/>
        </p:nvSpPr>
        <p:spPr>
          <a:xfrm>
            <a:off x="632666" y="6371708"/>
            <a:ext cx="1912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OKAME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オカメ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610957-2072-EE0C-2CFE-5F9969D7774E}"/>
              </a:ext>
            </a:extLst>
          </p:cNvPr>
          <p:cNvSpPr txBox="1"/>
          <p:nvPr/>
        </p:nvSpPr>
        <p:spPr>
          <a:xfrm>
            <a:off x="4086793" y="6371708"/>
            <a:ext cx="2170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OMUROARIAKE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御室有明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3A269C-F8B5-78F5-2BD1-2A6CC674B085}"/>
              </a:ext>
            </a:extLst>
          </p:cNvPr>
          <p:cNvSpPr txBox="1"/>
          <p:nvPr/>
        </p:nvSpPr>
        <p:spPr>
          <a:xfrm>
            <a:off x="7259180" y="6367814"/>
            <a:ext cx="2477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MAIHIME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舞姫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BFC92B-0567-15E0-807C-43AA7441C4E8}"/>
              </a:ext>
            </a:extLst>
          </p:cNvPr>
          <p:cNvSpPr txBox="1"/>
          <p:nvPr/>
        </p:nvSpPr>
        <p:spPr>
          <a:xfrm>
            <a:off x="879224" y="526226"/>
            <a:ext cx="141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Small 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低木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5BF3A8-3146-B64C-1CA3-39660815FA90}"/>
              </a:ext>
            </a:extLst>
          </p:cNvPr>
          <p:cNvSpPr txBox="1"/>
          <p:nvPr/>
        </p:nvSpPr>
        <p:spPr>
          <a:xfrm>
            <a:off x="4086793" y="559833"/>
            <a:ext cx="167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Middle 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中木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97825A-3655-7FBD-567D-508BF7CB541C}"/>
              </a:ext>
            </a:extLst>
          </p:cNvPr>
          <p:cNvSpPr txBox="1"/>
          <p:nvPr/>
        </p:nvSpPr>
        <p:spPr>
          <a:xfrm>
            <a:off x="7421333" y="563086"/>
            <a:ext cx="167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High 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高木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F74D522-8E70-A13C-F903-760E4686D2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7" y="994596"/>
            <a:ext cx="3321393" cy="249156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8931BBC-79A6-D836-D292-ABDB695909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66" y="3806773"/>
            <a:ext cx="3321393" cy="249104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8C5F0FA-441F-E288-B5A3-B199B49DE3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418" y="988810"/>
            <a:ext cx="3294746" cy="247105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46BF328-41E3-D96A-8EFB-091F726B44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246" y="3806773"/>
            <a:ext cx="3294744" cy="247105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A59DC8D-2644-6EB4-393B-142AE580B1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541" y="1002076"/>
            <a:ext cx="3268459" cy="245248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EB87D0D-CBC8-C6BF-B2A6-A843E26B7D2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510" y="3826055"/>
            <a:ext cx="3270563" cy="245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8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638243-371E-86E0-99A9-3E1BAF773F9C}"/>
              </a:ext>
            </a:extLst>
          </p:cNvPr>
          <p:cNvSpPr txBox="1"/>
          <p:nvPr/>
        </p:nvSpPr>
        <p:spPr>
          <a:xfrm>
            <a:off x="1839837" y="22474"/>
            <a:ext cx="704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Lines of </a:t>
            </a:r>
            <a:r>
              <a:rPr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Someiyoshino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染井吉野の系統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D08FE9-22CA-571E-F30E-8CD5B5AF8081}"/>
              </a:ext>
            </a:extLst>
          </p:cNvPr>
          <p:cNvSpPr txBox="1"/>
          <p:nvPr/>
        </p:nvSpPr>
        <p:spPr>
          <a:xfrm>
            <a:off x="632666" y="3519514"/>
            <a:ext cx="1912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s-E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EDO-HIGAN </a:t>
            </a:r>
            <a:r>
              <a:rPr kumimoji="1" lang="ja-JP" altLang="es-E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江戸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彼岸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7BFFBA-E751-932D-B52F-C45108556940}"/>
              </a:ext>
            </a:extLst>
          </p:cNvPr>
          <p:cNvSpPr txBox="1"/>
          <p:nvPr/>
        </p:nvSpPr>
        <p:spPr>
          <a:xfrm>
            <a:off x="3779411" y="3493774"/>
            <a:ext cx="21706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SOMEIYOSHINO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染井吉野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708DD1-213A-FAFE-B88B-08C9BDA793A2}"/>
              </a:ext>
            </a:extLst>
          </p:cNvPr>
          <p:cNvSpPr txBox="1"/>
          <p:nvPr/>
        </p:nvSpPr>
        <p:spPr>
          <a:xfrm>
            <a:off x="6879417" y="3493774"/>
            <a:ext cx="25512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JINDAI AKEBONO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神代曙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A14B78-E248-2F97-D7BE-04C0FE592FDD}"/>
              </a:ext>
            </a:extLst>
          </p:cNvPr>
          <p:cNvSpPr txBox="1"/>
          <p:nvPr/>
        </p:nvSpPr>
        <p:spPr>
          <a:xfrm>
            <a:off x="523926" y="6371708"/>
            <a:ext cx="2021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OSHIMA-ZAKURA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大島桜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610957-2072-EE0C-2CFE-5F9969D7774E}"/>
              </a:ext>
            </a:extLst>
          </p:cNvPr>
          <p:cNvSpPr txBox="1"/>
          <p:nvPr/>
        </p:nvSpPr>
        <p:spPr>
          <a:xfrm>
            <a:off x="3867665" y="6334023"/>
            <a:ext cx="2170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KOMATSU OTOME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小松乙女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3A269C-F8B5-78F5-2BD1-2A6CC674B085}"/>
              </a:ext>
            </a:extLst>
          </p:cNvPr>
          <p:cNvSpPr txBox="1"/>
          <p:nvPr/>
        </p:nvSpPr>
        <p:spPr>
          <a:xfrm>
            <a:off x="6952732" y="6334023"/>
            <a:ext cx="2477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SYOWA ZAKURA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昭和桜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BFC92B-0567-15E0-807C-43AA7441C4E8}"/>
              </a:ext>
            </a:extLst>
          </p:cNvPr>
          <p:cNvSpPr txBox="1"/>
          <p:nvPr/>
        </p:nvSpPr>
        <p:spPr>
          <a:xfrm>
            <a:off x="588181" y="710170"/>
            <a:ext cx="2698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Parents 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親系統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5BF3A8-3146-B64C-1CA3-39660815FA90}"/>
              </a:ext>
            </a:extLst>
          </p:cNvPr>
          <p:cNvSpPr txBox="1"/>
          <p:nvPr/>
        </p:nvSpPr>
        <p:spPr>
          <a:xfrm>
            <a:off x="3641946" y="678935"/>
            <a:ext cx="261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Sisters 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兄弟系統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97825A-3655-7FBD-567D-508BF7CB541C}"/>
              </a:ext>
            </a:extLst>
          </p:cNvPr>
          <p:cNvSpPr txBox="1"/>
          <p:nvPr/>
        </p:nvSpPr>
        <p:spPr>
          <a:xfrm>
            <a:off x="6879417" y="669705"/>
            <a:ext cx="2551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Descendants 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子系統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4A2007D-0468-A482-5D97-DC0F5391E4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897" y="992424"/>
            <a:ext cx="3262228" cy="24466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4C25020-4178-3851-1FCC-1259D7BC1D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806" y="3856230"/>
            <a:ext cx="3261653" cy="244667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043FAC4-C62C-F26D-DC33-346887BAAA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0845"/>
            <a:ext cx="3262535" cy="244667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8732318-8481-7CB3-A697-8F7B572BA1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105" y="3849537"/>
            <a:ext cx="3312648" cy="248448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5E7C6A9-21E2-0485-81EA-FA6FE4CA9B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511" y="961302"/>
            <a:ext cx="3261653" cy="244593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5AED03A-668B-093A-DC07-65AE9BDA7C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065" y="3845079"/>
            <a:ext cx="3261654" cy="244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6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9E25D9-6F78-D169-9C8A-8F4A136098C4}"/>
              </a:ext>
            </a:extLst>
          </p:cNvPr>
          <p:cNvSpPr txBox="1"/>
          <p:nvPr/>
        </p:nvSpPr>
        <p:spPr>
          <a:xfrm>
            <a:off x="2007890" y="514932"/>
            <a:ext cx="589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Mt.Yoshino</a:t>
            </a:r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吉野山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B5E994A-8445-617B-431C-B785A9A04A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0831"/>
            <a:ext cx="9906000" cy="560716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87E5A6-5FBC-3A0D-6CD2-17CFEE042398}"/>
              </a:ext>
            </a:extLst>
          </p:cNvPr>
          <p:cNvSpPr txBox="1"/>
          <p:nvPr/>
        </p:nvSpPr>
        <p:spPr>
          <a:xfrm>
            <a:off x="-612566" y="40643"/>
            <a:ext cx="439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桜の名所・銘木</a:t>
            </a:r>
          </a:p>
        </p:txBody>
      </p:sp>
    </p:spTree>
    <p:extLst>
      <p:ext uri="{BB962C8B-B14F-4D97-AF65-F5344CB8AC3E}">
        <p14:creationId xmlns:p14="http://schemas.microsoft.com/office/powerpoint/2010/main" val="264803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9E25D9-6F78-D169-9C8A-8F4A136098C4}"/>
              </a:ext>
            </a:extLst>
          </p:cNvPr>
          <p:cNvSpPr txBox="1"/>
          <p:nvPr/>
        </p:nvSpPr>
        <p:spPr>
          <a:xfrm>
            <a:off x="2007890" y="579188"/>
            <a:ext cx="589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YAMATAKA JINDAI 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山高神代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5336060-169A-D7DF-1E1F-EDCBF5BB81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255" y="1250831"/>
            <a:ext cx="9906000" cy="560716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D0250B-EE3D-CFCB-DA05-E1F2A65A6CAD}"/>
              </a:ext>
            </a:extLst>
          </p:cNvPr>
          <p:cNvSpPr txBox="1"/>
          <p:nvPr/>
        </p:nvSpPr>
        <p:spPr>
          <a:xfrm>
            <a:off x="173323" y="51025"/>
            <a:ext cx="9144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Three famous stand alone cherry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日本三大桜</a:t>
            </a:r>
          </a:p>
        </p:txBody>
      </p:sp>
    </p:spTree>
    <p:extLst>
      <p:ext uri="{BB962C8B-B14F-4D97-AF65-F5344CB8AC3E}">
        <p14:creationId xmlns:p14="http://schemas.microsoft.com/office/powerpoint/2010/main" val="332698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9E25D9-6F78-D169-9C8A-8F4A136098C4}"/>
              </a:ext>
            </a:extLst>
          </p:cNvPr>
          <p:cNvSpPr txBox="1"/>
          <p:nvPr/>
        </p:nvSpPr>
        <p:spPr>
          <a:xfrm>
            <a:off x="2007890" y="480334"/>
            <a:ext cx="589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NEO USUZUMI 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根尾薄墨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C7241F-D7AD-A743-80C4-003043C17D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96" y="961134"/>
            <a:ext cx="7823887" cy="586791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285CC1-9A07-C784-4B61-FE6DD73A2663}"/>
              </a:ext>
            </a:extLst>
          </p:cNvPr>
          <p:cNvSpPr txBox="1"/>
          <p:nvPr/>
        </p:nvSpPr>
        <p:spPr>
          <a:xfrm>
            <a:off x="-360915" y="0"/>
            <a:ext cx="9144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Three famous stand alone cherry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日本三大桜</a:t>
            </a:r>
          </a:p>
        </p:txBody>
      </p:sp>
    </p:spTree>
    <p:extLst>
      <p:ext uri="{BB962C8B-B14F-4D97-AF65-F5344CB8AC3E}">
        <p14:creationId xmlns:p14="http://schemas.microsoft.com/office/powerpoint/2010/main" val="3175079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9E25D9-6F78-D169-9C8A-8F4A136098C4}"/>
              </a:ext>
            </a:extLst>
          </p:cNvPr>
          <p:cNvSpPr txBox="1"/>
          <p:nvPr/>
        </p:nvSpPr>
        <p:spPr>
          <a:xfrm>
            <a:off x="1849559" y="727611"/>
            <a:ext cx="620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MIHARU TAKIZAKURA 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三春滝桜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880C26-90BE-EA62-9D9A-E839A8FFE9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0831"/>
            <a:ext cx="9906000" cy="560716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DF5F5A-0B85-3DA9-DA8A-EA1A1DF2A87C}"/>
              </a:ext>
            </a:extLst>
          </p:cNvPr>
          <p:cNvSpPr txBox="1"/>
          <p:nvPr/>
        </p:nvSpPr>
        <p:spPr>
          <a:xfrm>
            <a:off x="-360915" y="0"/>
            <a:ext cx="9144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Three famous stand alone cherry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日本三大桜</a:t>
            </a:r>
          </a:p>
        </p:txBody>
      </p:sp>
    </p:spTree>
    <p:extLst>
      <p:ext uri="{BB962C8B-B14F-4D97-AF65-F5344CB8AC3E}">
        <p14:creationId xmlns:p14="http://schemas.microsoft.com/office/powerpoint/2010/main" val="538332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F9F4CB-0480-0E5F-283E-0D1108289965}"/>
              </a:ext>
            </a:extLst>
          </p:cNvPr>
          <p:cNvSpPr txBox="1"/>
          <p:nvPr/>
        </p:nvSpPr>
        <p:spPr>
          <a:xfrm>
            <a:off x="2007890" y="376537"/>
            <a:ext cx="589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NINNAJI TEMPLE 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仁和寺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E14D46E-6363-20EE-8005-E26FF424D5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8882"/>
            <a:ext cx="9906000" cy="56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66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1594224-164A-30D5-2167-E058CBAFAF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5875"/>
            <a:ext cx="9906000" cy="55721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6D4773-E0AC-0625-5320-E1708A3C3FD4}"/>
              </a:ext>
            </a:extLst>
          </p:cNvPr>
          <p:cNvSpPr txBox="1"/>
          <p:nvPr/>
        </p:nvSpPr>
        <p:spPr>
          <a:xfrm>
            <a:off x="1772947" y="391365"/>
            <a:ext cx="636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TAKATO CASTLE RUINS 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高遠城址</a:t>
            </a:r>
          </a:p>
        </p:txBody>
      </p:sp>
    </p:spTree>
    <p:extLst>
      <p:ext uri="{BB962C8B-B14F-4D97-AF65-F5344CB8AC3E}">
        <p14:creationId xmlns:p14="http://schemas.microsoft.com/office/powerpoint/2010/main" val="1591708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83F3C1-DA7E-69D3-80FF-42E3FF04549D}"/>
              </a:ext>
            </a:extLst>
          </p:cNvPr>
          <p:cNvSpPr txBox="1"/>
          <p:nvPr/>
        </p:nvSpPr>
        <p:spPr>
          <a:xfrm>
            <a:off x="1686450" y="440792"/>
            <a:ext cx="653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OSAKA MINT BUREAU 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大阪造幣局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479EC0F-8BD3-A824-6506-28A5C5989F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5226"/>
            <a:ext cx="9906000" cy="56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11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D47836-83A8-E67B-719A-7095D18E90B2}"/>
              </a:ext>
            </a:extLst>
          </p:cNvPr>
          <p:cNvSpPr txBox="1"/>
          <p:nvPr/>
        </p:nvSpPr>
        <p:spPr>
          <a:xfrm>
            <a:off x="2007890" y="25605"/>
            <a:ext cx="589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UENO PARK 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上野公園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6591BE5-E515-9E66-37DE-CA274D503E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96" y="535065"/>
            <a:ext cx="9428207" cy="62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4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327EE4FA-E759-4B96-BE2A-E54FB5698C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79036"/>
            <a:ext cx="3209211" cy="240691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4C0224D-FD14-3FFE-3994-DDC42988CE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532" y="562072"/>
            <a:ext cx="3232936" cy="242387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78FE5F6-BB54-9281-67CF-D05A37190D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551" y="545108"/>
            <a:ext cx="3254449" cy="244083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AFABD1-C452-69E6-E3F9-A4058374187F}"/>
              </a:ext>
            </a:extLst>
          </p:cNvPr>
          <p:cNvSpPr txBox="1"/>
          <p:nvPr/>
        </p:nvSpPr>
        <p:spPr>
          <a:xfrm>
            <a:off x="-22621" y="55761"/>
            <a:ext cx="1001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Japanese wild cherry(species cherry)</a:t>
            </a:r>
            <a:endParaRPr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CF921D5-9DA7-8757-C806-69EEB8A1BC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733" y="3771876"/>
            <a:ext cx="3209210" cy="240690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5EA6029-D6CA-BEA8-D2EA-123FCD7CD8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551" y="3743137"/>
            <a:ext cx="3209211" cy="240690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DC23C2C-C113-4EB2-9B47-0AD67830C4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21" y="3738216"/>
            <a:ext cx="3254449" cy="244056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F6BEC9F-22CB-80FA-197B-68025513D74C}"/>
              </a:ext>
            </a:extLst>
          </p:cNvPr>
          <p:cNvSpPr txBox="1"/>
          <p:nvPr/>
        </p:nvSpPr>
        <p:spPr>
          <a:xfrm>
            <a:off x="21511" y="2985946"/>
            <a:ext cx="326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KANHIZAKURA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寒緋桜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Taiwan cherry/ Cerasus campanulate</a:t>
            </a: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February to Early March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1DFABFD-7BFE-1EED-8B94-2596DFD58639}"/>
              </a:ext>
            </a:extLst>
          </p:cNvPr>
          <p:cNvSpPr txBox="1"/>
          <p:nvPr/>
        </p:nvSpPr>
        <p:spPr>
          <a:xfrm>
            <a:off x="3261110" y="2985836"/>
            <a:ext cx="326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KUMANOZAKURA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熊野桜</a:t>
            </a: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Kumano cherry/Cerasus </a:t>
            </a:r>
            <a:r>
              <a:rPr kumimoji="1" lang="en-US" altLang="ja-JP" sz="1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kumanoensis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Mid march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B277C99-DA63-3639-30B8-1BF54EDDB4CE}"/>
              </a:ext>
            </a:extLst>
          </p:cNvPr>
          <p:cNvSpPr txBox="1"/>
          <p:nvPr/>
        </p:nvSpPr>
        <p:spPr>
          <a:xfrm>
            <a:off x="6599652" y="2999552"/>
            <a:ext cx="326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CYOJIZAKURA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丁字桜</a:t>
            </a: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Clove cherry/ Cerasus apetala</a:t>
            </a: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Mid March to Late March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7E21298-BB4B-1634-331B-53E8ABA7A35F}"/>
              </a:ext>
            </a:extLst>
          </p:cNvPr>
          <p:cNvSpPr txBox="1"/>
          <p:nvPr/>
        </p:nvSpPr>
        <p:spPr>
          <a:xfrm>
            <a:off x="21511" y="6192390"/>
            <a:ext cx="326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MAMEZAKURA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豆桜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Fuji cherry/ Cerasus incisa</a:t>
            </a: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Mid March to Late March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08E354B-0A06-FD6C-ECE5-D036D0D91796}"/>
              </a:ext>
            </a:extLst>
          </p:cNvPr>
          <p:cNvSpPr txBox="1"/>
          <p:nvPr/>
        </p:nvSpPr>
        <p:spPr>
          <a:xfrm>
            <a:off x="3321440" y="6212444"/>
            <a:ext cx="326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E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EDO-HIGAN  </a:t>
            </a:r>
            <a:r>
              <a:rPr kumimoji="1" lang="ja-JP" altLang="es-E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江戸彼岸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Cerasus </a:t>
            </a:r>
            <a:r>
              <a:rPr kumimoji="1" lang="en-US" altLang="ja-JP" sz="1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spachiana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f. </a:t>
            </a:r>
            <a:r>
              <a:rPr kumimoji="1" lang="en-US" altLang="ja-JP" sz="1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ascendens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Mid March to Late March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40B3193-C3C3-9ECC-5D8C-04A1ABE81E94}"/>
              </a:ext>
            </a:extLst>
          </p:cNvPr>
          <p:cNvSpPr txBox="1"/>
          <p:nvPr/>
        </p:nvSpPr>
        <p:spPr>
          <a:xfrm>
            <a:off x="6599652" y="6212444"/>
            <a:ext cx="326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OSHIMA-ZAKURA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大島桜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Oshima/ Cerasus speciosa</a:t>
            </a: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Late March to Early April</a:t>
            </a:r>
          </a:p>
        </p:txBody>
      </p:sp>
    </p:spTree>
    <p:extLst>
      <p:ext uri="{BB962C8B-B14F-4D97-AF65-F5344CB8AC3E}">
        <p14:creationId xmlns:p14="http://schemas.microsoft.com/office/powerpoint/2010/main" val="3252057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5793604-0E5C-74FD-87FF-B5D8028C9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4" y="2121146"/>
            <a:ext cx="3225727" cy="430262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320B81B-6832-5232-6E64-D9314C8245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413" y="2121146"/>
            <a:ext cx="3194248" cy="425813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119D04B-B10F-5EE1-B9C4-F13A2C25D1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217" y="2078314"/>
            <a:ext cx="3225727" cy="4300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A77884-82F2-C053-31F2-2FD78552CDED}"/>
              </a:ext>
            </a:extLst>
          </p:cNvPr>
          <p:cNvSpPr txBox="1"/>
          <p:nvPr/>
        </p:nvSpPr>
        <p:spPr>
          <a:xfrm>
            <a:off x="161628" y="293198"/>
            <a:ext cx="3194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UME</a:t>
            </a:r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（梅）</a:t>
            </a:r>
            <a:endParaRPr kumimoji="1"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Japanese apricot</a:t>
            </a:r>
            <a:endParaRPr kumimoji="1" lang="ja-JP" altLang="en-US" sz="3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46388B-B93A-D3BD-BB24-6E90313C2B16}"/>
              </a:ext>
            </a:extLst>
          </p:cNvPr>
          <p:cNvSpPr txBox="1"/>
          <p:nvPr/>
        </p:nvSpPr>
        <p:spPr>
          <a:xfrm>
            <a:off x="3885376" y="293198"/>
            <a:ext cx="2135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MOMO</a:t>
            </a:r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（桃）</a:t>
            </a:r>
          </a:p>
          <a:p>
            <a:pPr algn="ctr"/>
            <a:r>
              <a:rPr kumimoji="1"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Peach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6F1BAB-C0F7-E9A2-4637-6AA78BFB1F09}"/>
              </a:ext>
            </a:extLst>
          </p:cNvPr>
          <p:cNvSpPr txBox="1"/>
          <p:nvPr/>
        </p:nvSpPr>
        <p:spPr>
          <a:xfrm>
            <a:off x="7402521" y="263541"/>
            <a:ext cx="2135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SAKURA</a:t>
            </a:r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（桜）</a:t>
            </a:r>
          </a:p>
          <a:p>
            <a:pPr algn="ctr"/>
            <a:r>
              <a:rPr kumimoji="1"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Cherry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933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 15">
            <a:extLst>
              <a:ext uri="{FF2B5EF4-FFF2-40B4-BE49-F238E27FC236}">
                <a16:creationId xmlns:a16="http://schemas.microsoft.com/office/drawing/2014/main" id="{A974F71C-A519-4C43-9A87-B0FBF30F0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398620"/>
              </p:ext>
            </p:extLst>
          </p:nvPr>
        </p:nvGraphicFramePr>
        <p:xfrm>
          <a:off x="197980" y="4504599"/>
          <a:ext cx="9612289" cy="2379825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1526796">
                  <a:extLst>
                    <a:ext uri="{9D8B030D-6E8A-4147-A177-3AD203B41FA5}">
                      <a16:colId xmlns:a16="http://schemas.microsoft.com/office/drawing/2014/main" val="1127781050"/>
                    </a:ext>
                  </a:extLst>
                </a:gridCol>
                <a:gridCol w="2337907">
                  <a:extLst>
                    <a:ext uri="{9D8B030D-6E8A-4147-A177-3AD203B41FA5}">
                      <a16:colId xmlns:a16="http://schemas.microsoft.com/office/drawing/2014/main" val="1449680043"/>
                    </a:ext>
                  </a:extLst>
                </a:gridCol>
                <a:gridCol w="2746870">
                  <a:extLst>
                    <a:ext uri="{9D8B030D-6E8A-4147-A177-3AD203B41FA5}">
                      <a16:colId xmlns:a16="http://schemas.microsoft.com/office/drawing/2014/main" val="2455187643"/>
                    </a:ext>
                  </a:extLst>
                </a:gridCol>
                <a:gridCol w="3000716">
                  <a:extLst>
                    <a:ext uri="{9D8B030D-6E8A-4147-A177-3AD203B41FA5}">
                      <a16:colId xmlns:a16="http://schemas.microsoft.com/office/drawing/2014/main" val="2583912647"/>
                    </a:ext>
                  </a:extLst>
                </a:gridCol>
              </a:tblGrid>
              <a:tr h="393859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Japanese name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UME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（梅）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MOMO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（桃）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SAKURA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（桜）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218573963"/>
                  </a:ext>
                </a:extLst>
              </a:tr>
              <a:tr h="436586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Botanical name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Prunus </a:t>
                      </a:r>
                      <a:r>
                        <a:rPr kumimoji="1" lang="en-US" altLang="ja-JP" sz="1600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mume</a:t>
                      </a:r>
                      <a:endParaRPr kumimoji="1" lang="ja-JP" altLang="en-US" sz="16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Prunus persica </a:t>
                      </a:r>
                    </a:p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(Amygdalus persica)</a:t>
                      </a:r>
                      <a:endParaRPr kumimoji="1" lang="ja-JP" altLang="en-US" sz="16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Cerasus (× </a:t>
                      </a:r>
                      <a:r>
                        <a:rPr kumimoji="1" lang="en-US" altLang="ja-JP" sz="1600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yedoensis</a:t>
                      </a: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Prunus (× </a:t>
                      </a:r>
                      <a:r>
                        <a:rPr kumimoji="1" lang="en-US" altLang="ja-JP" sz="1600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yedoensis</a:t>
                      </a: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</a:t>
                      </a:r>
                      <a:endParaRPr kumimoji="1" lang="ja-JP" altLang="en-US" sz="16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84560537"/>
                  </a:ext>
                </a:extLst>
              </a:tr>
              <a:tr h="393859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English name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Japanese apricot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Peach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Cherry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785513440"/>
                  </a:ext>
                </a:extLst>
              </a:tr>
              <a:tr h="256026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Petal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Round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Oblong to sharp points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Split-tipped/ heart shapes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138418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Stalk/Bud No.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No/ One per bud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Short/ Two per bud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Long/ Many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790852358"/>
                  </a:ext>
                </a:extLst>
              </a:tr>
              <a:tr h="393859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Flower Season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February/March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March/ April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March/ April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266390708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8C82355C-4B72-4ACB-A0E3-F2384BFEDC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6" y="3212"/>
            <a:ext cx="3281955" cy="246146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FC49299-AB3E-4DCA-886F-5061F1CCD9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685" y="16502"/>
            <a:ext cx="3281954" cy="246146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51C3B7E-427D-4B22-816A-A7F4E64769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955" y="-3829"/>
            <a:ext cx="3300730" cy="247554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E9E0F97-E2BD-FD25-5E68-78A111DFDB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041" y="2478069"/>
            <a:ext cx="2186959" cy="164021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9818C25-3DF4-4197-FAB3-29DDABD784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6" y="2471719"/>
            <a:ext cx="2222397" cy="166679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E66A7FF-D658-262B-86C6-FC1BD3B903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886" y="2464678"/>
            <a:ext cx="2222397" cy="16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01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7C70A4-6011-C6C6-4202-D940D984A537}"/>
              </a:ext>
            </a:extLst>
          </p:cNvPr>
          <p:cNvSpPr txBox="1"/>
          <p:nvPr/>
        </p:nvSpPr>
        <p:spPr>
          <a:xfrm>
            <a:off x="-89186" y="100362"/>
            <a:ext cx="3395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Apple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（リンゴ）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en-US" altLang="ja-JP" sz="3200" b="0" i="1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Malus domestica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4EF338-4B67-4E42-8A30-ECFE04240A3E}"/>
              </a:ext>
            </a:extLst>
          </p:cNvPr>
          <p:cNvSpPr txBox="1"/>
          <p:nvPr/>
        </p:nvSpPr>
        <p:spPr>
          <a:xfrm>
            <a:off x="3030762" y="83616"/>
            <a:ext cx="364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Pear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（ナシ）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en-US" altLang="ja-JP" sz="3200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Pyrus </a:t>
            </a:r>
            <a:r>
              <a:rPr lang="en-US" altLang="ja-JP" sz="3200" i="1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pyrifolia</a:t>
            </a:r>
            <a:r>
              <a:rPr lang="en-US" altLang="ja-JP" sz="3200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endParaRPr lang="ja-JP" altLang="en-US" sz="3200" i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EF15EE-F391-B8DD-F340-BB1491928B82}"/>
              </a:ext>
            </a:extLst>
          </p:cNvPr>
          <p:cNvSpPr txBox="1"/>
          <p:nvPr/>
        </p:nvSpPr>
        <p:spPr>
          <a:xfrm>
            <a:off x="6379770" y="100362"/>
            <a:ext cx="3954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Almond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（アーモンド）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en-US" altLang="ja-JP" sz="3200" b="0" i="1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Prunus dulcis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5AEF456-2313-11C6-3463-6EDDA51F23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2" y="1242247"/>
            <a:ext cx="3287488" cy="246536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0A58130-1BCF-FD4A-C1EA-788E0D04C1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529" y="1242248"/>
            <a:ext cx="3288241" cy="246536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5A863C6-75B8-1CAA-EA8B-F3C38C0BFF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849" y="1242249"/>
            <a:ext cx="3287151" cy="246536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05BED56-94FE-2FBF-29D5-66B896EECB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8" y="4111036"/>
            <a:ext cx="3287440" cy="246522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CE0329B-F046-A523-EEB5-C132C302CD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555" y="4111035"/>
            <a:ext cx="3287488" cy="246522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917DE07-FF80-0443-0572-038E5EC2D7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043" y="4111035"/>
            <a:ext cx="3287429" cy="24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 15">
            <a:extLst>
              <a:ext uri="{FF2B5EF4-FFF2-40B4-BE49-F238E27FC236}">
                <a16:creationId xmlns:a16="http://schemas.microsoft.com/office/drawing/2014/main" id="{A974F71C-A519-4C43-9A87-B0FBF30F0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851874"/>
              </p:ext>
            </p:extLst>
          </p:nvPr>
        </p:nvGraphicFramePr>
        <p:xfrm>
          <a:off x="146856" y="3102171"/>
          <a:ext cx="9612289" cy="298143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632135">
                  <a:extLst>
                    <a:ext uri="{9D8B030D-6E8A-4147-A177-3AD203B41FA5}">
                      <a16:colId xmlns:a16="http://schemas.microsoft.com/office/drawing/2014/main" val="1127781050"/>
                    </a:ext>
                  </a:extLst>
                </a:gridCol>
                <a:gridCol w="2232568">
                  <a:extLst>
                    <a:ext uri="{9D8B030D-6E8A-4147-A177-3AD203B41FA5}">
                      <a16:colId xmlns:a16="http://schemas.microsoft.com/office/drawing/2014/main" val="1449680043"/>
                    </a:ext>
                  </a:extLst>
                </a:gridCol>
                <a:gridCol w="2746870">
                  <a:extLst>
                    <a:ext uri="{9D8B030D-6E8A-4147-A177-3AD203B41FA5}">
                      <a16:colId xmlns:a16="http://schemas.microsoft.com/office/drawing/2014/main" val="2455187643"/>
                    </a:ext>
                  </a:extLst>
                </a:gridCol>
                <a:gridCol w="3000716">
                  <a:extLst>
                    <a:ext uri="{9D8B030D-6E8A-4147-A177-3AD203B41FA5}">
                      <a16:colId xmlns:a16="http://schemas.microsoft.com/office/drawing/2014/main" val="2583912647"/>
                    </a:ext>
                  </a:extLst>
                </a:gridCol>
              </a:tblGrid>
              <a:tr h="520065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Common name</a:t>
                      </a:r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Modern garden Rose</a:t>
                      </a:r>
                    </a:p>
                    <a:p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(“La France”)</a:t>
                      </a:r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Old garden roses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(“Rose de Mai”)</a:t>
                      </a:r>
                      <a:endParaRPr kumimoji="1" lang="en-US" altLang="ja-JP" sz="1400" i="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Wild Roses (Species Roses)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(“Dog rose”)</a:t>
                      </a:r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218573963"/>
                  </a:ext>
                </a:extLst>
              </a:tr>
              <a:tr h="306814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Botanical name</a:t>
                      </a:r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Rosa x La France</a:t>
                      </a:r>
                      <a:endParaRPr lang="en-US" sz="1400" dirty="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i="1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Rosa x </a:t>
                      </a:r>
                      <a:r>
                        <a:rPr kumimoji="1" lang="en-US" altLang="ja-JP" sz="14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Rose de Mai</a:t>
                      </a:r>
                      <a:endParaRPr lang="en-US" altLang="ja-JP" sz="1400" i="1" dirty="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Rosa canina</a:t>
                      </a:r>
                      <a:endParaRPr kumimoji="1" lang="ja-JP" altLang="en-US" sz="1400" i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84560537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Flower Season</a:t>
                      </a:r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Usually 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continuous blooming</a:t>
                      </a:r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Mainly one blooming, some 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continuous blooming</a:t>
                      </a:r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Mainly one blooming, some repeat/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continuous blooming</a:t>
                      </a:r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266390708"/>
                  </a:ext>
                </a:extLst>
              </a:tr>
              <a:tr h="1634490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Brief Description</a:t>
                      </a:r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After created  'La France', in 1867, garden roses created from wide varieties of genotype are usually called modern garden roses.</a:t>
                      </a:r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Garden roses mainly created before 1867 by crossing some different wild roses (mainly simple combination).</a:t>
                      </a:r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Wild or native roses from 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wide range of northern hemisphere but not in south. Cultivated variety after natural or artificial crossing in same species are called cultivated wild roses. </a:t>
                      </a:r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151719635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D6DDFBB5-9B1D-4670-AAD0-7BBE901FC5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87" y="717915"/>
            <a:ext cx="2983988" cy="223799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E1DA6D7-160B-47FA-BD88-58EA387C03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006" y="717913"/>
            <a:ext cx="2983988" cy="223799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CBC93FF-8889-44D5-9257-D03FBD7F8F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625" y="717915"/>
            <a:ext cx="2983988" cy="223799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60AAFC-5798-BBCF-0DDE-CA3E5A2AD8A7}"/>
              </a:ext>
            </a:extLst>
          </p:cNvPr>
          <p:cNvSpPr txBox="1"/>
          <p:nvPr/>
        </p:nvSpPr>
        <p:spPr>
          <a:xfrm>
            <a:off x="1713138" y="121560"/>
            <a:ext cx="647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Three Group of Roses</a:t>
            </a:r>
            <a:endParaRPr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862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 15">
            <a:extLst>
              <a:ext uri="{FF2B5EF4-FFF2-40B4-BE49-F238E27FC236}">
                <a16:creationId xmlns:a16="http://schemas.microsoft.com/office/drawing/2014/main" id="{A974F71C-A519-4C43-9A87-B0FBF30F0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664237"/>
              </p:ext>
            </p:extLst>
          </p:nvPr>
        </p:nvGraphicFramePr>
        <p:xfrm>
          <a:off x="33995" y="727816"/>
          <a:ext cx="9759145" cy="6091831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68457">
                  <a:extLst>
                    <a:ext uri="{9D8B030D-6E8A-4147-A177-3AD203B41FA5}">
                      <a16:colId xmlns:a16="http://schemas.microsoft.com/office/drawing/2014/main" val="1127781050"/>
                    </a:ext>
                  </a:extLst>
                </a:gridCol>
                <a:gridCol w="2985432">
                  <a:extLst>
                    <a:ext uri="{9D8B030D-6E8A-4147-A177-3AD203B41FA5}">
                      <a16:colId xmlns:a16="http://schemas.microsoft.com/office/drawing/2014/main" val="1449680043"/>
                    </a:ext>
                  </a:extLst>
                </a:gridCol>
                <a:gridCol w="1765359">
                  <a:extLst>
                    <a:ext uri="{9D8B030D-6E8A-4147-A177-3AD203B41FA5}">
                      <a16:colId xmlns:a16="http://schemas.microsoft.com/office/drawing/2014/main" val="2455187643"/>
                    </a:ext>
                  </a:extLst>
                </a:gridCol>
                <a:gridCol w="3239897">
                  <a:extLst>
                    <a:ext uri="{9D8B030D-6E8A-4147-A177-3AD203B41FA5}">
                      <a16:colId xmlns:a16="http://schemas.microsoft.com/office/drawing/2014/main" val="2583912647"/>
                    </a:ext>
                  </a:extLst>
                </a:gridCol>
              </a:tblGrid>
              <a:tr h="1331609">
                <a:tc>
                  <a:txBody>
                    <a:bodyPr/>
                    <a:lstStyle/>
                    <a:p>
                      <a:endParaRPr kumimoji="1" lang="ja-JP" altLang="en-US" sz="1200" i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Rosa x Damascene </a:t>
                      </a:r>
                    </a:p>
                    <a:p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Damask Rose (Old)</a:t>
                      </a:r>
                    </a:p>
                    <a:p>
                      <a:r>
                        <a:rPr kumimoji="1" lang="en-US" altLang="ja-JP" sz="14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R. gallica/R. </a:t>
                      </a:r>
                      <a:r>
                        <a:rPr kumimoji="1" lang="en-US" altLang="ja-JP" sz="1400" b="0" i="1" kern="1200" dirty="0" err="1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moschata</a:t>
                      </a:r>
                      <a:endParaRPr kumimoji="1" lang="en-US" altLang="ja-JP" sz="1400" b="0" i="1" kern="1200" dirty="0">
                        <a:solidFill>
                          <a:schemeClr val="dk1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+mn-cs"/>
                      </a:endParaRPr>
                    </a:p>
                    <a:p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Double pink medium, once (sometime autumn again), strong fragrance called Damask</a:t>
                      </a:r>
                      <a:endParaRPr kumimoji="1" lang="ja-JP" altLang="en-US" sz="1400" i="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Rosa x </a:t>
                      </a:r>
                      <a:r>
                        <a:rPr kumimoji="1" lang="en-US" altLang="ja-JP" sz="1400" b="0" i="1" kern="1200" dirty="0" err="1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Schneewittchen</a:t>
                      </a:r>
                      <a:r>
                        <a:rPr kumimoji="1" lang="en-US" altLang="ja-JP" sz="14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,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 (Iceberg)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Floribunda</a:t>
                      </a:r>
                      <a:r>
                        <a:rPr kumimoji="1" lang="en-US" altLang="ja-JP" sz="14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 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(hybrid teas/ polyantha =</a:t>
                      </a:r>
                      <a:r>
                        <a:rPr kumimoji="1" lang="en-US" altLang="ja-JP" sz="1400" b="0" i="1" kern="1200" dirty="0" err="1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R.chinensis</a:t>
                      </a:r>
                      <a:r>
                        <a:rPr kumimoji="1" lang="en-US" altLang="ja-JP" sz="14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/</a:t>
                      </a:r>
                      <a:r>
                        <a:rPr kumimoji="1" lang="en-US" altLang="ja-JP" sz="14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R. multiflora), </a:t>
                      </a:r>
                      <a:r>
                        <a:rPr kumimoji="1" lang="en-US" altLang="ja-JP" sz="1400" i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(Modern),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Semi double white large, </a:t>
                      </a:r>
                      <a:r>
                        <a:rPr kumimoji="1" lang="en-US" altLang="ja-JP" sz="1400" i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continuous flowering,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 hall of fame</a:t>
                      </a:r>
                      <a:endParaRPr kumimoji="1" lang="ja-JP" altLang="en-US" sz="1400" i="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218573963"/>
                  </a:ext>
                </a:extLst>
              </a:tr>
              <a:tr h="1381369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fr-FR" altLang="ja-JP" sz="14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Rosa x Duchesse de Brabant</a:t>
                      </a:r>
                      <a:endParaRPr kumimoji="1" lang="en-US" altLang="ja-JP" sz="1400" i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en-US" altLang="ja-JP" sz="1400" b="0" i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Tea</a:t>
                      </a:r>
                      <a:r>
                        <a:rPr kumimoji="1" lang="en-US" altLang="ja-JP" sz="14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(R. gigantea/R. chinensis) </a:t>
                      </a:r>
                      <a:r>
                        <a:rPr kumimoji="1" lang="en-US" altLang="ja-JP" sz="1400" i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(Old), Double pink with yellow large, continuous flowering, strong tea fragrance</a:t>
                      </a:r>
                      <a:endParaRPr kumimoji="1" lang="ja-JP" altLang="en-US" sz="1400" i="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i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Rosa x Queen Elizabeth</a:t>
                      </a:r>
                    </a:p>
                    <a:p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Grandiflora (Hybrid tea/ Floribunda) (Modern)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Double pink very large, </a:t>
                      </a:r>
                      <a:r>
                        <a:rPr kumimoji="1" lang="en-US" altLang="ja-JP" sz="1400" i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continuous flowering,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 hall of fame</a:t>
                      </a:r>
                    </a:p>
                    <a:p>
                      <a:endParaRPr kumimoji="1" lang="en-US" altLang="ja-JP" sz="1400" b="0" i="0" kern="1200" dirty="0">
                        <a:solidFill>
                          <a:schemeClr val="dk1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+mn-cs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84560537"/>
                  </a:ext>
                </a:extLst>
              </a:tr>
              <a:tr h="1388383">
                <a:tc>
                  <a:txBody>
                    <a:bodyPr/>
                    <a:lstStyle/>
                    <a:p>
                      <a:endParaRPr kumimoji="1" lang="ja-JP" altLang="en-US" sz="1200" i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Rosa x Sally Holmes</a:t>
                      </a:r>
                    </a:p>
                    <a:p>
                      <a:r>
                        <a:rPr kumimoji="1" lang="en-US" altLang="ja-JP" sz="1400" i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Hybrid musk</a:t>
                      </a:r>
                      <a:r>
                        <a:rPr kumimoji="1" lang="en-US" altLang="ja-JP" sz="14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(R. multiflora/ R. </a:t>
                      </a:r>
                      <a:r>
                        <a:rPr kumimoji="1" lang="en-US" altLang="ja-JP" sz="1400" i="1" dirty="0" err="1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moschata</a:t>
                      </a:r>
                      <a:r>
                        <a:rPr kumimoji="1" lang="en-US" altLang="ja-JP" sz="14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) </a:t>
                      </a:r>
                      <a:r>
                        <a:rPr kumimoji="1" lang="en-US" altLang="ja-JP" sz="1400" i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(Old)</a:t>
                      </a:r>
                    </a:p>
                    <a:p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Single white or near white large,</a:t>
                      </a:r>
                      <a:r>
                        <a:rPr kumimoji="1" lang="en-US" altLang="ja-JP" sz="1400" i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continuous flowering,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 hall of fame</a:t>
                      </a:r>
                      <a:endParaRPr kumimoji="1" lang="ja-JP" altLang="en-US" sz="1400" i="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Rosa x Graham Thomas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English Roses (Old roses/Hybrid tea / Floribunda) (Modern)</a:t>
                      </a:r>
                    </a:p>
                    <a:p>
                      <a:r>
                        <a:rPr kumimoji="1" lang="en-US" altLang="ja-JP" sz="1400" i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Double yellow large, continuous flowering,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 hall of fame</a:t>
                      </a:r>
                      <a:endParaRPr kumimoji="1" lang="ja-JP" altLang="en-US" sz="1400" i="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1384188"/>
                  </a:ext>
                </a:extLst>
              </a:tr>
              <a:tr h="1337310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Rosa x Peace</a:t>
                      </a:r>
                    </a:p>
                    <a:p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Hybrid tea (Hybrid perpetuals/ Tea), (Modern) </a:t>
                      </a:r>
                    </a:p>
                    <a:p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Double yellow with pink large, </a:t>
                      </a:r>
                      <a:r>
                        <a:rPr kumimoji="1" lang="en-US" altLang="ja-JP" sz="1400" i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continuous flowering,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 hall of fame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en-US" altLang="ja-JP" sz="14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Rosa x Olympic torch </a:t>
                      </a:r>
                      <a:r>
                        <a:rPr kumimoji="1" lang="ja-JP" altLang="en-US" sz="14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（聖火）</a:t>
                      </a:r>
                      <a:endParaRPr kumimoji="1" lang="en-US" altLang="ja-JP" sz="1400" b="0" i="1" kern="1200" dirty="0">
                        <a:solidFill>
                          <a:schemeClr val="dk1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+mn-cs"/>
                      </a:endParaRPr>
                    </a:p>
                    <a:p>
                      <a:pPr lvl="0" algn="l"/>
                      <a:r>
                        <a:rPr lang="en-US" sz="1400" i="0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Hybrid tea (Hybrid perpetuals/ Tea) 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(Modern</a:t>
                      </a:r>
                      <a:r>
                        <a:rPr kumimoji="1" lang="ja-JP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）</a:t>
                      </a:r>
                      <a:endParaRPr kumimoji="1" lang="en-US" altLang="ja-JP" sz="1400" b="0" i="0" kern="1200" dirty="0">
                        <a:solidFill>
                          <a:schemeClr val="dk1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+mn-cs"/>
                      </a:endParaRPr>
                    </a:p>
                    <a:p>
                      <a:pPr lvl="0" algn="l"/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Double red with white large, </a:t>
                      </a:r>
                      <a:r>
                        <a:rPr kumimoji="1" lang="en-US" altLang="ja-JP" sz="1400" i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continuous flowering, 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Bred</a:t>
                      </a:r>
                      <a:r>
                        <a:rPr kumimoji="1" lang="ja-JP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 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by</a:t>
                      </a:r>
                      <a:r>
                        <a:rPr kumimoji="1" lang="ja-JP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 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SUZUKI </a:t>
                      </a:r>
                      <a:r>
                        <a:rPr kumimoji="1" lang="en-US" altLang="ja-JP" sz="1400" b="0" i="0" kern="1200" dirty="0" err="1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Syozou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,</a:t>
                      </a:r>
                      <a:r>
                        <a:rPr kumimoji="1" lang="ja-JP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 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Keisei Rose Nurseries</a:t>
                      </a:r>
                      <a:endParaRPr lang="en-US" sz="1400" i="0" dirty="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492262768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042D8A5F-B55C-4177-A83E-6E94F5DF32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61" y="765508"/>
            <a:ext cx="1682705" cy="126193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C865242-3949-48C0-90B3-E3239A0F97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80" y="3698501"/>
            <a:ext cx="1682705" cy="126202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80FB0BF-61CE-406A-B3FD-4D4470E1E3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61" y="2186977"/>
            <a:ext cx="1682705" cy="126202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FC20312-953C-4CB4-B36E-BEE15564A4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0" y="5279593"/>
            <a:ext cx="1720745" cy="129055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0441E94-229D-4B5A-A979-58684E6424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776" y="5279593"/>
            <a:ext cx="1720745" cy="129055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0AC9CE4-E8E2-4E42-A5C9-DDA063F511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776" y="750974"/>
            <a:ext cx="1682585" cy="126193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35051B0-B952-4E73-8A1D-2237462EF81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795" y="2267780"/>
            <a:ext cx="1682705" cy="126202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783DD1E-215D-4435-8E39-52A4A19ADB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752" y="3901489"/>
            <a:ext cx="1677609" cy="125820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3D6B80-1426-E968-E3B0-061C6FF28241}"/>
              </a:ext>
            </a:extLst>
          </p:cNvPr>
          <p:cNvSpPr txBox="1"/>
          <p:nvPr/>
        </p:nvSpPr>
        <p:spPr>
          <a:xfrm>
            <a:off x="1451881" y="103007"/>
            <a:ext cx="647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Garden Roses</a:t>
            </a:r>
            <a:endParaRPr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815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 15">
            <a:extLst>
              <a:ext uri="{FF2B5EF4-FFF2-40B4-BE49-F238E27FC236}">
                <a16:creationId xmlns:a16="http://schemas.microsoft.com/office/drawing/2014/main" id="{A974F71C-A519-4C43-9A87-B0FBF30F0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14193"/>
              </p:ext>
            </p:extLst>
          </p:nvPr>
        </p:nvGraphicFramePr>
        <p:xfrm>
          <a:off x="73428" y="726025"/>
          <a:ext cx="9759145" cy="5455817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768457">
                  <a:extLst>
                    <a:ext uri="{9D8B030D-6E8A-4147-A177-3AD203B41FA5}">
                      <a16:colId xmlns:a16="http://schemas.microsoft.com/office/drawing/2014/main" val="1127781050"/>
                    </a:ext>
                  </a:extLst>
                </a:gridCol>
                <a:gridCol w="2985432">
                  <a:extLst>
                    <a:ext uri="{9D8B030D-6E8A-4147-A177-3AD203B41FA5}">
                      <a16:colId xmlns:a16="http://schemas.microsoft.com/office/drawing/2014/main" val="1449680043"/>
                    </a:ext>
                  </a:extLst>
                </a:gridCol>
                <a:gridCol w="1765359">
                  <a:extLst>
                    <a:ext uri="{9D8B030D-6E8A-4147-A177-3AD203B41FA5}">
                      <a16:colId xmlns:a16="http://schemas.microsoft.com/office/drawing/2014/main" val="2455187643"/>
                    </a:ext>
                  </a:extLst>
                </a:gridCol>
                <a:gridCol w="3239897">
                  <a:extLst>
                    <a:ext uri="{9D8B030D-6E8A-4147-A177-3AD203B41FA5}">
                      <a16:colId xmlns:a16="http://schemas.microsoft.com/office/drawing/2014/main" val="2583912647"/>
                    </a:ext>
                  </a:extLst>
                </a:gridCol>
              </a:tblGrid>
              <a:tr h="1331609">
                <a:tc>
                  <a:txBody>
                    <a:bodyPr/>
                    <a:lstStyle/>
                    <a:p>
                      <a:endParaRPr kumimoji="1" lang="ja-JP" altLang="en-US" sz="1200" i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Rosa gallica/ </a:t>
                      </a:r>
                      <a:r>
                        <a:rPr kumimoji="1" lang="en-US" altLang="ja-JP" sz="1400" i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Gallic rose </a:t>
                      </a:r>
                    </a:p>
                    <a:p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Central Europe, Single pink large, once, established basic cultivar in Europe, fragrant deep pink flowers</a:t>
                      </a:r>
                      <a:endParaRPr kumimoji="1" lang="ja-JP" altLang="en-US" sz="1400" i="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Rosa gigantea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Foothills of the Himalaya, Single white large, once, Large plant size, beautiful shape of petal and flavor of milk tea</a:t>
                      </a:r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218573963"/>
                  </a:ext>
                </a:extLst>
              </a:tr>
              <a:tr h="1381369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Rosa </a:t>
                      </a:r>
                      <a:r>
                        <a:rPr kumimoji="1" lang="en-US" altLang="ja-JP" sz="1400" i="1" dirty="0" err="1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moschata</a:t>
                      </a:r>
                      <a:r>
                        <a:rPr kumimoji="1" lang="en-US" altLang="ja-JP" sz="14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/ </a:t>
                      </a:r>
                      <a:r>
                        <a:rPr kumimoji="1" lang="en-US" altLang="ja-JP" sz="1400" i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Musk Rose</a:t>
                      </a:r>
                    </a:p>
                    <a:p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West Asia, Single white medium, repeat blooming, musky scent</a:t>
                      </a:r>
                      <a:endParaRPr kumimoji="1" lang="ja-JP" altLang="en-US" sz="1400" i="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400" i="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Rosa multiflora/ </a:t>
                      </a:r>
                    </a:p>
                    <a:p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Multiflora rose </a:t>
                      </a:r>
                      <a:r>
                        <a:rPr kumimoji="1" lang="ja-JP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（野茨）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 </a:t>
                      </a:r>
                    </a:p>
                    <a:p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Japan, Single white or pale pink small, once, multi flowers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84560537"/>
                  </a:ext>
                </a:extLst>
              </a:tr>
              <a:tr h="1388383">
                <a:tc>
                  <a:txBody>
                    <a:bodyPr/>
                    <a:lstStyle/>
                    <a:p>
                      <a:endParaRPr kumimoji="1" lang="ja-JP" altLang="en-US" sz="1200" i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Rosa </a:t>
                      </a:r>
                      <a:r>
                        <a:rPr kumimoji="1" lang="en-US" altLang="ja-JP" sz="1400" i="1" dirty="0" err="1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nutkana</a:t>
                      </a:r>
                      <a:r>
                        <a:rPr kumimoji="1" lang="en-US" altLang="ja-JP" sz="1400" i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/ Nootka Rose</a:t>
                      </a:r>
                    </a:p>
                    <a:p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Canada, Single pink medium, once, strong fragrance</a:t>
                      </a:r>
                      <a:endParaRPr kumimoji="1" lang="ja-JP" altLang="en-US" sz="1400" i="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Rosa </a:t>
                      </a:r>
                      <a:r>
                        <a:rPr kumimoji="1" lang="en-US" altLang="ja-JP" sz="1400" i="1" dirty="0" err="1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banksiae</a:t>
                      </a:r>
                      <a:r>
                        <a:rPr kumimoji="1" lang="en-US" altLang="ja-JP" sz="14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/ </a:t>
                      </a:r>
                    </a:p>
                    <a:p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Lady Banks’ rose </a:t>
                      </a:r>
                      <a:r>
                        <a:rPr kumimoji="1" lang="ja-JP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（木香薔薇）</a:t>
                      </a:r>
                      <a:endParaRPr kumimoji="1" lang="en-US" altLang="ja-JP" sz="1400" i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China, Double cream yellow/white small, once, 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thornless planted as garden rose</a:t>
                      </a:r>
                      <a:r>
                        <a:rPr kumimoji="1" lang="en-US" altLang="ja-JP" sz="1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endParaRPr kumimoji="1" lang="ja-JP" altLang="en-US" sz="1400" i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1384188"/>
                  </a:ext>
                </a:extLst>
              </a:tr>
              <a:tr h="131254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Rosa chinensis var. chinensis/</a:t>
                      </a:r>
                    </a:p>
                    <a:p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Chinese Rose </a:t>
                      </a:r>
                      <a:r>
                        <a:rPr kumimoji="1" lang="ja-JP" altLang="en-US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（庚申薔薇）</a:t>
                      </a:r>
                      <a:r>
                        <a:rPr kumimoji="1" lang="en-US" altLang="ja-JP" sz="14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China, Semi double pink medium, continuous blooming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400" i="1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Rosa rugosa/ </a:t>
                      </a:r>
                    </a:p>
                    <a:p>
                      <a:pPr lvl="0" algn="l"/>
                      <a:r>
                        <a:rPr lang="en-US" sz="1400" i="0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Rugosa rose （</a:t>
                      </a:r>
                      <a:r>
                        <a:rPr lang="ja-JP" altLang="en-US" sz="1400" i="0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浜茄子）</a:t>
                      </a:r>
                    </a:p>
                    <a:p>
                      <a:pPr lvl="0" algn="l"/>
                      <a:r>
                        <a:rPr lang="en-US" sz="1400" i="0" dirty="0"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Japan, China, Single, red purple/ white large, repeat blooming, cold tolerance</a:t>
                      </a:r>
                    </a:p>
                    <a:p>
                      <a:pPr lvl="0" algn="l"/>
                      <a:endParaRPr lang="en-US" sz="1400" i="0" dirty="0"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492262768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2DE05A6B-CED4-4CCF-BB72-3FA8F2D452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224" y="764548"/>
            <a:ext cx="1720743" cy="12905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7C268B2-2303-47CB-9CD5-B8E1BAD4BE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7" y="764405"/>
            <a:ext cx="1720743" cy="129055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D7B6E3D-E3DA-42AA-92EE-D61753BE68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7" y="2138070"/>
            <a:ext cx="1720744" cy="129055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C64C0C8-35EC-457A-97E1-C27188EA76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88" y="3478562"/>
            <a:ext cx="1720743" cy="129055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3DAC457-476A-49DE-BF31-53923AF5D8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5" y="4807500"/>
            <a:ext cx="1720743" cy="129055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ACFD022-BE0F-4802-A2B5-BB8208895A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224" y="2088880"/>
            <a:ext cx="1720743" cy="129055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DEE6EDD-27E3-4F31-B68B-9BFEEDFEBD3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224" y="3428627"/>
            <a:ext cx="1720743" cy="129055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2C67EC72-B32B-4291-A36F-F03E70B3976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700" y="4841417"/>
            <a:ext cx="1720745" cy="129055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C8519F-426E-DF6F-AE04-F3AD7AEBB359}"/>
              </a:ext>
            </a:extLst>
          </p:cNvPr>
          <p:cNvSpPr txBox="1"/>
          <p:nvPr/>
        </p:nvSpPr>
        <p:spPr>
          <a:xfrm>
            <a:off x="1713138" y="121560"/>
            <a:ext cx="647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Wild (species) Roses</a:t>
            </a:r>
            <a:endParaRPr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201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ADE5E67-D7B5-4794-94A2-DA82749F13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455" y="-58189"/>
            <a:ext cx="4328159" cy="324611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A60BFF2-1466-480D-9A1A-627689F096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6518" y="-58189"/>
            <a:ext cx="4328158" cy="324612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37DE4E5-41AD-4DB0-A214-6A96613FEA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286" y="-132280"/>
            <a:ext cx="4434231" cy="332021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B5382F-EAA8-CC46-E8B4-6DEEB9C060A1}"/>
              </a:ext>
            </a:extLst>
          </p:cNvPr>
          <p:cNvSpPr txBox="1"/>
          <p:nvPr/>
        </p:nvSpPr>
        <p:spPr>
          <a:xfrm>
            <a:off x="162098" y="3458095"/>
            <a:ext cx="2714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Blood-red iris</a:t>
            </a: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AYAME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（文目）</a:t>
            </a: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Iris </a:t>
            </a:r>
            <a:r>
              <a:rPr kumimoji="1" lang="en-US" altLang="ja-JP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sanguinea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Blue and white-yellow mesh pattern (Ayame) at base of blue purple petal</a:t>
            </a: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Dry land</a:t>
            </a:r>
          </a:p>
          <a:p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Mid to late May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44ED64-BE95-8615-6DF7-227705B682D8}"/>
              </a:ext>
            </a:extLst>
          </p:cNvPr>
          <p:cNvSpPr txBox="1"/>
          <p:nvPr/>
        </p:nvSpPr>
        <p:spPr>
          <a:xfrm>
            <a:off x="3395749" y="3458095"/>
            <a:ext cx="29052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Rabit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-ear iris</a:t>
            </a: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KAKITSUBATA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（杜若）</a:t>
            </a: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Iris laevigata</a:t>
            </a: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White center stripe in blue petal or yellow stripe in white flower</a:t>
            </a:r>
          </a:p>
          <a:p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Under shallow water</a:t>
            </a:r>
          </a:p>
          <a:p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Mid May</a:t>
            </a:r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FCBFCCD-F375-167E-B6D4-08D70F0F4ACB}"/>
              </a:ext>
            </a:extLst>
          </p:cNvPr>
          <p:cNvSpPr txBox="1"/>
          <p:nvPr/>
        </p:nvSpPr>
        <p:spPr>
          <a:xfrm>
            <a:off x="6526876" y="3441680"/>
            <a:ext cx="32572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Japanese Water Iris</a:t>
            </a: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HANA SHOBU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（花菖蒲）</a:t>
            </a: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Iris </a:t>
            </a:r>
            <a:r>
              <a:rPr kumimoji="1" lang="en-US" altLang="ja-JP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ensata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var. </a:t>
            </a:r>
            <a:r>
              <a:rPr kumimoji="1" lang="en-US" altLang="ja-JP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ensata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Yellow spot at base of petal, Colors varied from white, yellow, purple, blue purple</a:t>
            </a: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Shallow water or shore of water</a:t>
            </a:r>
          </a:p>
          <a:p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Late May to late June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0533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 15">
            <a:extLst>
              <a:ext uri="{FF2B5EF4-FFF2-40B4-BE49-F238E27FC236}">
                <a16:creationId xmlns:a16="http://schemas.microsoft.com/office/drawing/2014/main" id="{A974F71C-A519-4C43-9A87-B0FBF30F0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033285"/>
              </p:ext>
            </p:extLst>
          </p:nvPr>
        </p:nvGraphicFramePr>
        <p:xfrm>
          <a:off x="89228" y="3429000"/>
          <a:ext cx="9727543" cy="3111345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1642050">
                  <a:extLst>
                    <a:ext uri="{9D8B030D-6E8A-4147-A177-3AD203B41FA5}">
                      <a16:colId xmlns:a16="http://schemas.microsoft.com/office/drawing/2014/main" val="1127781050"/>
                    </a:ext>
                  </a:extLst>
                </a:gridCol>
                <a:gridCol w="2337907">
                  <a:extLst>
                    <a:ext uri="{9D8B030D-6E8A-4147-A177-3AD203B41FA5}">
                      <a16:colId xmlns:a16="http://schemas.microsoft.com/office/drawing/2014/main" val="1449680043"/>
                    </a:ext>
                  </a:extLst>
                </a:gridCol>
                <a:gridCol w="2958168">
                  <a:extLst>
                    <a:ext uri="{9D8B030D-6E8A-4147-A177-3AD203B41FA5}">
                      <a16:colId xmlns:a16="http://schemas.microsoft.com/office/drawing/2014/main" val="2455187643"/>
                    </a:ext>
                  </a:extLst>
                </a:gridCol>
                <a:gridCol w="2789418">
                  <a:extLst>
                    <a:ext uri="{9D8B030D-6E8A-4147-A177-3AD203B41FA5}">
                      <a16:colId xmlns:a16="http://schemas.microsoft.com/office/drawing/2014/main" val="2583912647"/>
                    </a:ext>
                  </a:extLst>
                </a:gridCol>
              </a:tblGrid>
              <a:tr h="520065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Japanese name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YURI 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（百合）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ZENTEIKA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（禅庭花）</a:t>
                      </a: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,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KANZOU</a:t>
                      </a:r>
                      <a:r>
                        <a:rPr kumimoji="1" lang="ja-JP" altLang="en-US" sz="1600" b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（萱草）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,  KISUGE</a:t>
                      </a:r>
                      <a:r>
                        <a:rPr kumimoji="1" lang="ja-JP" altLang="en-US" sz="1600" b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（黄萓）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INDO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HAMAYU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（印度浜木綿）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218573963"/>
                  </a:ext>
                </a:extLst>
              </a:tr>
              <a:tr h="393859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Botanical name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Lilium (</a:t>
                      </a:r>
                      <a:r>
                        <a:rPr kumimoji="1" lang="en-US" altLang="ja-JP" sz="1600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longiflorum</a:t>
                      </a: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</a:t>
                      </a:r>
                      <a:endParaRPr kumimoji="1" lang="ja-JP" altLang="en-US" sz="16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Hemerocallis (</a:t>
                      </a:r>
                      <a:r>
                        <a:rPr kumimoji="1" lang="en-US" altLang="ja-JP" sz="1600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dumortieri</a:t>
                      </a: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</a:t>
                      </a:r>
                      <a:endParaRPr kumimoji="1" lang="ja-JP" altLang="en-US" sz="16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Crinum </a:t>
                      </a:r>
                      <a:r>
                        <a:rPr kumimoji="1" lang="en-US" altLang="ja-JP" sz="1600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latifolium</a:t>
                      </a:r>
                      <a:endParaRPr kumimoji="1" lang="ja-JP" altLang="en-US" sz="16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84560537"/>
                  </a:ext>
                </a:extLst>
              </a:tr>
              <a:tr h="393859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English name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Lily (Easter lily)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Daylily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Hardy </a:t>
                      </a:r>
                      <a:r>
                        <a:rPr kumimoji="1" lang="en-US" altLang="ja-JP" sz="1600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swamplily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785513440"/>
                  </a:ext>
                </a:extLst>
              </a:tr>
              <a:tr h="436586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Stem and leaf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Long stem with leaves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Medium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thin stem without leaf, narrow leaf from bottom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Long thick stem without leaf, wide width leaf from bottom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1384188"/>
                  </a:ext>
                </a:extLst>
              </a:tr>
              <a:tr h="478326">
                <a:tc>
                  <a:txBody>
                    <a:bodyPr/>
                    <a:lstStyle/>
                    <a:p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Pistil/ Stamen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Straight style and 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filament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Upward style and 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filament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Long upward style and curled 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anther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790852358"/>
                  </a:ext>
                </a:extLst>
              </a:tr>
              <a:tr h="393859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Flower Season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June to August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May to August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June to July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266390708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26E66FFE-0C38-4293-8D89-804CA41F46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373" y="710546"/>
            <a:ext cx="2682119" cy="201158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CDBC683-FB61-4A5A-B59D-BD5AEA91B0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099" y="1909079"/>
            <a:ext cx="1496673" cy="112250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D474660-1A10-484B-96E6-3FC6A1346B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26" y="710546"/>
            <a:ext cx="3073420" cy="230128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10390D6-3E90-4608-A867-CC8414BCE9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572" y="710546"/>
            <a:ext cx="2682119" cy="201158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F850379-2820-4409-AE7C-F9195E65ED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6" y="1909080"/>
            <a:ext cx="1405073" cy="10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57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 15">
            <a:extLst>
              <a:ext uri="{FF2B5EF4-FFF2-40B4-BE49-F238E27FC236}">
                <a16:creationId xmlns:a16="http://schemas.microsoft.com/office/drawing/2014/main" id="{A974F71C-A519-4C43-9A87-B0FBF30F0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20826"/>
              </p:ext>
            </p:extLst>
          </p:nvPr>
        </p:nvGraphicFramePr>
        <p:xfrm>
          <a:off x="89229" y="3160223"/>
          <a:ext cx="9727542" cy="2791782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1710210">
                  <a:extLst>
                    <a:ext uri="{9D8B030D-6E8A-4147-A177-3AD203B41FA5}">
                      <a16:colId xmlns:a16="http://schemas.microsoft.com/office/drawing/2014/main" val="1127781050"/>
                    </a:ext>
                  </a:extLst>
                </a:gridCol>
                <a:gridCol w="2358354">
                  <a:extLst>
                    <a:ext uri="{9D8B030D-6E8A-4147-A177-3AD203B41FA5}">
                      <a16:colId xmlns:a16="http://schemas.microsoft.com/office/drawing/2014/main" val="1449680043"/>
                    </a:ext>
                  </a:extLst>
                </a:gridCol>
                <a:gridCol w="2658262">
                  <a:extLst>
                    <a:ext uri="{9D8B030D-6E8A-4147-A177-3AD203B41FA5}">
                      <a16:colId xmlns:a16="http://schemas.microsoft.com/office/drawing/2014/main" val="2455187643"/>
                    </a:ext>
                  </a:extLst>
                </a:gridCol>
                <a:gridCol w="3000716">
                  <a:extLst>
                    <a:ext uri="{9D8B030D-6E8A-4147-A177-3AD203B41FA5}">
                      <a16:colId xmlns:a16="http://schemas.microsoft.com/office/drawing/2014/main" val="2583912647"/>
                    </a:ext>
                  </a:extLst>
                </a:gridCol>
              </a:tblGrid>
              <a:tr h="393859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Japanese name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SAZANKA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（山茶花）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TSUBAKI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（椿）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CHYA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（茶）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218573963"/>
                  </a:ext>
                </a:extLst>
              </a:tr>
              <a:tr h="393859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Botanical name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Camellia sasanqua</a:t>
                      </a:r>
                      <a:endParaRPr kumimoji="1" lang="ja-JP" altLang="en-US" sz="16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Camellia japonica</a:t>
                      </a:r>
                      <a:endParaRPr kumimoji="1" lang="ja-JP" altLang="en-US" sz="16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Camellia sinensis</a:t>
                      </a:r>
                      <a:endParaRPr kumimoji="1" lang="ja-JP" altLang="en-US" sz="16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84560537"/>
                  </a:ext>
                </a:extLst>
              </a:tr>
              <a:tr h="436586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English name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Sasanqua camellia, Christmas camellia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Japanese camellia, Camellia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Tea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785513440"/>
                  </a:ext>
                </a:extLst>
              </a:tr>
              <a:tr h="436586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Flower/Petal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Open widely/ Fallen separately 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Tight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closely, cup shape/ Fallen as whole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Small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White slightly open/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 </a:t>
                      </a: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Not fallen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1384188"/>
                  </a:ext>
                </a:extLst>
              </a:tr>
              <a:tr h="268405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Stamen/Filament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Open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Tight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closely/invisible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Slightly open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790852358"/>
                  </a:ext>
                </a:extLst>
              </a:tr>
              <a:tr h="393859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Flower Season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Late autumn to mid winter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Mid Winter to Early spring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Late autumn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266390708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6510D657-0723-4CF5-85F9-8F40CD9670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698" y="760926"/>
            <a:ext cx="2496400" cy="187229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77559DB-9A27-4E58-B5A0-4520EB4CA8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10687" y="1083173"/>
            <a:ext cx="1929703" cy="144727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F7BF607-F3A3-45AF-B8CE-2F63E77A80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77" y="760926"/>
            <a:ext cx="2680981" cy="201073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2AF6C42-16AC-43AA-B786-E03601676F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891" y="760926"/>
            <a:ext cx="2641717" cy="19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0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1EC94B7-31E5-4113-B034-0E30DBEAF6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734" y="-91440"/>
            <a:ext cx="5156224" cy="386716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0C867F7-98C4-4386-B793-E8843EA327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754" y="-91439"/>
            <a:ext cx="5156653" cy="386716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9B0E3A-C3AC-2B77-CC7D-388429A07691}"/>
              </a:ext>
            </a:extLst>
          </p:cNvPr>
          <p:cNvSpPr txBox="1"/>
          <p:nvPr/>
        </p:nvSpPr>
        <p:spPr>
          <a:xfrm>
            <a:off x="4953000" y="3857105"/>
            <a:ext cx="48795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Chinese peony, </a:t>
            </a: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Garden peony</a:t>
            </a: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SYAKUYAKU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（芍薬）</a:t>
            </a: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Paeonia </a:t>
            </a:r>
            <a:r>
              <a:rPr kumimoji="1" lang="en-US" altLang="ja-JP" sz="2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lactiflora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Upward, </a:t>
            </a: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on the top of stem</a:t>
            </a: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Herbaceous (no wood)</a:t>
            </a: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May to June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AA9A52-9430-4F48-8DDC-5800BC905E75}"/>
              </a:ext>
            </a:extLst>
          </p:cNvPr>
          <p:cNvSpPr txBox="1"/>
          <p:nvPr/>
        </p:nvSpPr>
        <p:spPr>
          <a:xfrm>
            <a:off x="60327" y="3857105"/>
            <a:ext cx="52805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Chinese tree peony, </a:t>
            </a: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Tree peony</a:t>
            </a: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BOTAN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（牡丹）</a:t>
            </a: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Paeonia suffruticosa</a:t>
            </a: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Widespread, </a:t>
            </a: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on the top of branch</a:t>
            </a: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Woody stems</a:t>
            </a: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April to May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030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F6BEC9F-22CB-80FA-197B-68025513D74C}"/>
              </a:ext>
            </a:extLst>
          </p:cNvPr>
          <p:cNvSpPr txBox="1"/>
          <p:nvPr/>
        </p:nvSpPr>
        <p:spPr>
          <a:xfrm>
            <a:off x="21511" y="2985946"/>
            <a:ext cx="3263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YAMAZAKURA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山桜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Japanese mountain cherry, Cerasus </a:t>
            </a:r>
            <a:r>
              <a:rPr kumimoji="1" lang="en-US" altLang="ja-JP" sz="1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jamasakura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Late March to Early April</a:t>
            </a:r>
          </a:p>
          <a:p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1DFABFD-7BFE-1EED-8B94-2596DFD58639}"/>
              </a:ext>
            </a:extLst>
          </p:cNvPr>
          <p:cNvSpPr txBox="1"/>
          <p:nvPr/>
        </p:nvSpPr>
        <p:spPr>
          <a:xfrm>
            <a:off x="3261110" y="2985836"/>
            <a:ext cx="326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OYAMAZAKURA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大山桜 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Sargent’s cherry/ Cerasus </a:t>
            </a:r>
            <a:r>
              <a:rPr kumimoji="1" lang="en-US" altLang="ja-JP" sz="1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sargentii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Late March to Early April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B277C99-DA63-3639-30B8-1BF54EDDB4CE}"/>
              </a:ext>
            </a:extLst>
          </p:cNvPr>
          <p:cNvSpPr txBox="1"/>
          <p:nvPr/>
        </p:nvSpPr>
        <p:spPr>
          <a:xfrm>
            <a:off x="70469" y="6140510"/>
            <a:ext cx="326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カスミザクラ　霞桜</a:t>
            </a:r>
          </a:p>
          <a:p>
            <a:r>
              <a:rPr kumimoji="1" lang="en-US" altLang="ja-JP" sz="1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Kasumizakura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 Cerasus </a:t>
            </a:r>
            <a:r>
              <a:rPr kumimoji="1" lang="en-US" altLang="ja-JP" sz="1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leveilleana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Early April to Mid April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7E21298-BB4B-1634-331B-53E8ABA7A35F}"/>
              </a:ext>
            </a:extLst>
          </p:cNvPr>
          <p:cNvSpPr txBox="1"/>
          <p:nvPr/>
        </p:nvSpPr>
        <p:spPr>
          <a:xfrm>
            <a:off x="6709558" y="2998104"/>
            <a:ext cx="326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CHISHIMAZAKURA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千島桜</a:t>
            </a: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Kurile cherry/ Cerasus </a:t>
            </a:r>
            <a:r>
              <a:rPr kumimoji="1" lang="en-US" altLang="ja-JP" sz="1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nipponica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Early April to Mid April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08E354B-0A06-FD6C-ECE5-D036D0D91796}"/>
              </a:ext>
            </a:extLst>
          </p:cNvPr>
          <p:cNvSpPr txBox="1"/>
          <p:nvPr/>
        </p:nvSpPr>
        <p:spPr>
          <a:xfrm>
            <a:off x="3284631" y="6212444"/>
            <a:ext cx="3388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MIYAMAZAKURA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深山桜</a:t>
            </a: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Miyama cherry/ Cerasus </a:t>
            </a:r>
            <a:r>
              <a:rPr kumimoji="1" lang="en-US" altLang="ja-JP" sz="1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maximowiczii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Mid April to late April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FE41488-29FC-20C8-78E7-51A648EC99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5" y="545108"/>
            <a:ext cx="3195083" cy="239631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E00705D-ABF0-3F14-7FE5-648A872188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589" y="497733"/>
            <a:ext cx="3254301" cy="244072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2313C52-2900-2EA8-DE8E-7276230C0D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8" y="3769025"/>
            <a:ext cx="3195085" cy="23963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C69C414-DF2E-9F72-CEA8-835F96F1A5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44" y="497733"/>
            <a:ext cx="3209211" cy="24069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B6F6F53-036C-42FE-3F78-7705529EF5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394" y="3736768"/>
            <a:ext cx="3209211" cy="24058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838D32-5931-2C5A-4E64-D678BF984E21}"/>
              </a:ext>
            </a:extLst>
          </p:cNvPr>
          <p:cNvSpPr txBox="1"/>
          <p:nvPr/>
        </p:nvSpPr>
        <p:spPr>
          <a:xfrm>
            <a:off x="36745" y="46606"/>
            <a:ext cx="1001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Japanese wild cherry(species cherry)</a:t>
            </a:r>
            <a:endParaRPr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117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652DF0-320F-8B53-C841-68F97BA13558}"/>
              </a:ext>
            </a:extLst>
          </p:cNvPr>
          <p:cNvSpPr txBox="1"/>
          <p:nvPr/>
        </p:nvSpPr>
        <p:spPr>
          <a:xfrm>
            <a:off x="2230216" y="701828"/>
            <a:ext cx="5445568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575" b="1" dirty="0"/>
              <a:t>Seven herbs of autumn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132083-2379-EBCD-E9EF-5CC621FDB1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9" y="1712791"/>
            <a:ext cx="1973546" cy="19735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555E50F-BFAB-2987-B424-AC781AA4D8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369" y="1651454"/>
            <a:ext cx="1959792" cy="195979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FE78550-646C-762A-76ED-22C3E65B87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574" y="1670153"/>
            <a:ext cx="1973545" cy="197354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7BF0BE8-3901-E1B5-2CEC-6809C09A0E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228" y="3785005"/>
            <a:ext cx="1973545" cy="197354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8D152C5-DD94-73F4-5097-B1B06A9A33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348" y="1637721"/>
            <a:ext cx="1959792" cy="195979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E730BB9-C01A-8A70-47F1-802B8D06474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73" y="3797985"/>
            <a:ext cx="1973545" cy="197354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EA4117C-87D7-D1BA-1DE4-DC0C4E8CA43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435" y="3826375"/>
            <a:ext cx="1959792" cy="195979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5D3AA3B-FC3A-453C-6764-266728422BF1}"/>
              </a:ext>
            </a:extLst>
          </p:cNvPr>
          <p:cNvSpPr txBox="1"/>
          <p:nvPr/>
        </p:nvSpPr>
        <p:spPr>
          <a:xfrm>
            <a:off x="-101441" y="1245036"/>
            <a:ext cx="2329760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75" b="1" dirty="0"/>
              <a:t>Bush clover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FEBDC5-6496-74BB-7AC6-898D918EDE59}"/>
              </a:ext>
            </a:extLst>
          </p:cNvPr>
          <p:cNvSpPr txBox="1"/>
          <p:nvPr/>
        </p:nvSpPr>
        <p:spPr>
          <a:xfrm>
            <a:off x="1004933" y="5789946"/>
            <a:ext cx="213082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75" b="1" dirty="0" err="1"/>
              <a:t>Susuki</a:t>
            </a:r>
            <a:r>
              <a:rPr lang="en-US" altLang="ja-JP" sz="2275" b="1" dirty="0"/>
              <a:t> grass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3CF876D-65B4-08FE-9E6E-E7FC450A4645}"/>
              </a:ext>
            </a:extLst>
          </p:cNvPr>
          <p:cNvSpPr txBox="1"/>
          <p:nvPr/>
        </p:nvSpPr>
        <p:spPr>
          <a:xfrm>
            <a:off x="2010848" y="1226338"/>
            <a:ext cx="3163000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75" b="1" dirty="0"/>
              <a:t>Japanese arrowroot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E3C3C0D-47DA-6853-6550-901090E40193}"/>
              </a:ext>
            </a:extLst>
          </p:cNvPr>
          <p:cNvSpPr txBox="1"/>
          <p:nvPr/>
        </p:nvSpPr>
        <p:spPr>
          <a:xfrm>
            <a:off x="3887589" y="5786168"/>
            <a:ext cx="213082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75" b="1" dirty="0"/>
              <a:t>Pink dianthus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366138C-6C26-E792-28E5-DADF6B0A9EE9}"/>
              </a:ext>
            </a:extLst>
          </p:cNvPr>
          <p:cNvSpPr txBox="1"/>
          <p:nvPr/>
        </p:nvSpPr>
        <p:spPr>
          <a:xfrm>
            <a:off x="5393216" y="1255748"/>
            <a:ext cx="162839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75" b="1" dirty="0" err="1"/>
              <a:t>Patrinia</a:t>
            </a:r>
            <a:endParaRPr lang="en-US" altLang="ja-JP" sz="2275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3B3300D-ED3C-E046-396A-1F8DEDC73F72}"/>
              </a:ext>
            </a:extLst>
          </p:cNvPr>
          <p:cNvSpPr txBox="1"/>
          <p:nvPr/>
        </p:nvSpPr>
        <p:spPr>
          <a:xfrm>
            <a:off x="7286137" y="1262233"/>
            <a:ext cx="2523064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75" b="1" dirty="0"/>
              <a:t>Balloon flower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7E3111F-F4F2-7E11-E74F-7F5C63B14297}"/>
              </a:ext>
            </a:extLst>
          </p:cNvPr>
          <p:cNvSpPr txBox="1"/>
          <p:nvPr/>
        </p:nvSpPr>
        <p:spPr>
          <a:xfrm>
            <a:off x="6471550" y="5771530"/>
            <a:ext cx="2327562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75" b="1" dirty="0"/>
              <a:t>Thoroughwort</a:t>
            </a:r>
          </a:p>
        </p:txBody>
      </p:sp>
    </p:spTree>
    <p:extLst>
      <p:ext uri="{BB962C8B-B14F-4D97-AF65-F5344CB8AC3E}">
        <p14:creationId xmlns:p14="http://schemas.microsoft.com/office/powerpoint/2010/main" val="2617274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B7B742-6C22-9D9A-FD47-8A19B467A088}"/>
              </a:ext>
            </a:extLst>
          </p:cNvPr>
          <p:cNvSpPr txBox="1"/>
          <p:nvPr/>
        </p:nvSpPr>
        <p:spPr>
          <a:xfrm>
            <a:off x="777093" y="805213"/>
            <a:ext cx="5445568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575" b="1" dirty="0"/>
              <a:t>Red spider lily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2F3DEE-54C0-C68E-E412-844CED5C0CF4}"/>
              </a:ext>
            </a:extLst>
          </p:cNvPr>
          <p:cNvSpPr txBox="1"/>
          <p:nvPr/>
        </p:nvSpPr>
        <p:spPr>
          <a:xfrm>
            <a:off x="5161955" y="805213"/>
            <a:ext cx="3758908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575" b="1" i="1" dirty="0" err="1"/>
              <a:t>Lycoris</a:t>
            </a:r>
            <a:r>
              <a:rPr lang="en-US" altLang="ja-JP" sz="3575" b="1" i="1" dirty="0"/>
              <a:t> radiata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56EBBEF-E47A-CD9E-211D-AFD6B5ADCE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176" y="3790489"/>
            <a:ext cx="2993652" cy="224523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652571B-9FD3-CA02-1839-4963D5BA2C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62" y="1539203"/>
            <a:ext cx="2875290" cy="215646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E870D52-DD10-FE5F-9720-1D82F56321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694" y="3809147"/>
            <a:ext cx="2943896" cy="220792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3D5C7E8-02AB-494E-7742-4B26D1B01B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997" y="1500820"/>
            <a:ext cx="3286076" cy="21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32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698AFB-86FE-3559-FD64-23BD5E992B04}"/>
              </a:ext>
            </a:extLst>
          </p:cNvPr>
          <p:cNvSpPr txBox="1"/>
          <p:nvPr/>
        </p:nvSpPr>
        <p:spPr>
          <a:xfrm>
            <a:off x="2729668" y="0"/>
            <a:ext cx="4187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Rhododendron/</a:t>
            </a:r>
          </a:p>
          <a:p>
            <a:pPr algn="ctr"/>
            <a:r>
              <a:rPr lang="en-US" altLang="ja-JP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Azalea</a:t>
            </a:r>
            <a:endParaRPr lang="ja-JP" altLang="en-US" sz="4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548C88-49FC-8D01-32EE-C3A7EF71EE8D}"/>
              </a:ext>
            </a:extLst>
          </p:cNvPr>
          <p:cNvSpPr txBox="1"/>
          <p:nvPr/>
        </p:nvSpPr>
        <p:spPr>
          <a:xfrm>
            <a:off x="2762584" y="4765907"/>
            <a:ext cx="44645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Tsutsuji</a:t>
            </a:r>
            <a:r>
              <a:rPr lang="en-US" altLang="ja-JP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</a:p>
          <a:p>
            <a:pPr algn="ctr"/>
            <a:r>
              <a:rPr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つつじ </a:t>
            </a:r>
            <a:endParaRPr lang="en-US" altLang="ja-JP" sz="4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躑躅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F54743C-D17F-4762-F94F-730FEAEC18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431" y="-2227"/>
            <a:ext cx="2711768" cy="271176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69A2A0D-545E-9F51-F255-C414D9887C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27"/>
            <a:ext cx="2711768" cy="271176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498576D-0DBE-643C-C293-BAE37EDF7C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6" y="4057808"/>
            <a:ext cx="2744788" cy="27447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6BFE02A-6463-C31C-62E1-43F90B2D76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232" y="4177797"/>
            <a:ext cx="2711768" cy="27117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74AFAAE-B8E1-A09E-D67B-08454E0C3E7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963" y="1687350"/>
            <a:ext cx="5404076" cy="30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46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C0304D-5B42-79CC-39C3-67A5D2F3FC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110" y="839189"/>
            <a:ext cx="3593274" cy="268776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6C8D8BD-03E3-B278-837E-F3567869EB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20" y="3481567"/>
            <a:ext cx="3382992" cy="253724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2C0BC7C-ACE2-8928-7F78-579093C03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621" y="3526958"/>
            <a:ext cx="4502427" cy="225121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698AFB-86FE-3559-FD64-23BD5E992B04}"/>
              </a:ext>
            </a:extLst>
          </p:cNvPr>
          <p:cNvSpPr txBox="1"/>
          <p:nvPr/>
        </p:nvSpPr>
        <p:spPr>
          <a:xfrm>
            <a:off x="406520" y="993385"/>
            <a:ext cx="251563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5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Sericulture</a:t>
            </a:r>
            <a:endParaRPr lang="ja-JP" altLang="en-US" sz="325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4987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511344-913B-4946-A854-95E644C44DF3}"/>
              </a:ext>
            </a:extLst>
          </p:cNvPr>
          <p:cNvSpPr txBox="1"/>
          <p:nvPr/>
        </p:nvSpPr>
        <p:spPr>
          <a:xfrm>
            <a:off x="3105207" y="5956750"/>
            <a:ext cx="333062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Lotus HASU</a:t>
            </a:r>
            <a:endParaRPr lang="ja-JP" altLang="en-US" sz="39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8D5B299-D2C8-EA7E-4439-2186F304D7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493" y="1962908"/>
            <a:ext cx="4596302" cy="344722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0D0E4B2-DD6C-D12A-2F6A-DA692EB542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111" y="-336665"/>
            <a:ext cx="4435377" cy="321036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F8CED8E-7654-90BE-E104-4CDDA9EEA4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21513" y="-201007"/>
            <a:ext cx="7503624" cy="56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08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C34E6E0-5E2D-7D40-138F-6D669092E6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715" y="1525722"/>
            <a:ext cx="6252452" cy="468934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511344-913B-4946-A854-95E644C44DF3}"/>
              </a:ext>
            </a:extLst>
          </p:cNvPr>
          <p:cNvSpPr txBox="1"/>
          <p:nvPr/>
        </p:nvSpPr>
        <p:spPr>
          <a:xfrm>
            <a:off x="379834" y="378136"/>
            <a:ext cx="333062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Lotus HASU</a:t>
            </a:r>
            <a:endParaRPr lang="ja-JP" altLang="en-US" sz="39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1947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13C0547-1DEE-CE27-351F-8880AF3E3D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62" y="1422511"/>
            <a:ext cx="3012978" cy="40339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812B95E-E8A5-3E6D-50C0-638D811633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401" y="827366"/>
            <a:ext cx="2915280" cy="390310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C56494-98B7-5415-18B7-94245440F4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841" y="3439463"/>
            <a:ext cx="3442681" cy="258201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B9AE8E-84EC-F752-2024-E45CFCE0709D}"/>
              </a:ext>
            </a:extLst>
          </p:cNvPr>
          <p:cNvSpPr txBox="1"/>
          <p:nvPr/>
        </p:nvSpPr>
        <p:spPr>
          <a:xfrm>
            <a:off x="6541893" y="1265554"/>
            <a:ext cx="333062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Water lily SUIREN</a:t>
            </a:r>
            <a:endParaRPr lang="ja-JP" altLang="en-US" sz="39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257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BFF9619-1797-C15C-6589-5DF68E80A3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28" y="1238998"/>
            <a:ext cx="3397116" cy="254739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A866EF8-8D7C-416A-E4F9-C8E0D9928D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275" y="3864908"/>
            <a:ext cx="4194152" cy="280119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66A01B4-6223-4751-AC92-1BC7A5B11B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896" y="1194076"/>
            <a:ext cx="3813968" cy="254739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513D0D-E5D0-C4AE-79DC-DC54793C89D9}"/>
              </a:ext>
            </a:extLst>
          </p:cNvPr>
          <p:cNvSpPr txBox="1"/>
          <p:nvPr/>
        </p:nvSpPr>
        <p:spPr>
          <a:xfrm>
            <a:off x="546750" y="4071938"/>
            <a:ext cx="231487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900" b="1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Bonhi</a:t>
            </a:r>
            <a:endParaRPr lang="ja-JP" altLang="en-US" sz="39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635CA9-0F1C-B169-EC72-2BD0D98E19F5}"/>
              </a:ext>
            </a:extLst>
          </p:cNvPr>
          <p:cNvSpPr txBox="1"/>
          <p:nvPr/>
        </p:nvSpPr>
        <p:spPr>
          <a:xfrm>
            <a:off x="3924105" y="2736503"/>
            <a:ext cx="231487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Ashoka </a:t>
            </a:r>
            <a:endParaRPr lang="ja-JP" altLang="en-US" sz="39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B29637-D72A-A46C-F379-81D7B15348EC}"/>
              </a:ext>
            </a:extLst>
          </p:cNvPr>
          <p:cNvSpPr txBox="1"/>
          <p:nvPr/>
        </p:nvSpPr>
        <p:spPr>
          <a:xfrm>
            <a:off x="7888880" y="4071938"/>
            <a:ext cx="130928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Sal </a:t>
            </a:r>
            <a:endParaRPr lang="ja-JP" altLang="en-US" sz="39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1254631-DC80-351F-3292-446A7A422CEB}"/>
              </a:ext>
            </a:extLst>
          </p:cNvPr>
          <p:cNvSpPr txBox="1"/>
          <p:nvPr/>
        </p:nvSpPr>
        <p:spPr>
          <a:xfrm>
            <a:off x="379834" y="247202"/>
            <a:ext cx="952616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The Three Sacred Trees of Buddhism</a:t>
            </a:r>
            <a:endParaRPr lang="ja-JP" altLang="en-US" sz="39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146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E87F391-EAAA-47D4-A28F-66CA2BA062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53" y="1219302"/>
            <a:ext cx="5168447" cy="292553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0C5E1A2-CF57-BA00-6D1B-AAD9E2FE8D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231" y="3559274"/>
            <a:ext cx="5571421" cy="315363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9D290D-D548-4B7C-25B0-D75ABFE10A81}"/>
              </a:ext>
            </a:extLst>
          </p:cNvPr>
          <p:cNvSpPr txBox="1"/>
          <p:nvPr/>
        </p:nvSpPr>
        <p:spPr>
          <a:xfrm>
            <a:off x="2943420" y="255366"/>
            <a:ext cx="44370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Flower of Bamboo</a:t>
            </a:r>
            <a:endParaRPr lang="ja-JP" altLang="en-US" sz="4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340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1F1D161F-4412-433E-B5B8-B6BF088FF2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911" y="5250485"/>
            <a:ext cx="2002089" cy="150180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B4DEF5A-2AEF-4145-8343-752FE00617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81172"/>
            <a:ext cx="2912380" cy="218428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C60C057-6839-4C78-A53A-94E3885D89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448" y="3381172"/>
            <a:ext cx="2889439" cy="216708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0D0AE7D-2D8D-41D5-98AF-94E295FC94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018" y="5147581"/>
            <a:ext cx="2002406" cy="1501805"/>
          </a:xfrm>
          <a:prstGeom prst="rect">
            <a:avLst/>
          </a:prstGeom>
        </p:spPr>
      </p:pic>
      <p:graphicFrame>
        <p:nvGraphicFramePr>
          <p:cNvPr id="17" name="表 3">
            <a:extLst>
              <a:ext uri="{FF2B5EF4-FFF2-40B4-BE49-F238E27FC236}">
                <a16:creationId xmlns:a16="http://schemas.microsoft.com/office/drawing/2014/main" id="{0BC79A6D-DD3A-4788-8A09-99A758E58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508164"/>
              </p:ext>
            </p:extLst>
          </p:nvPr>
        </p:nvGraphicFramePr>
        <p:xfrm>
          <a:off x="345130" y="314161"/>
          <a:ext cx="9215740" cy="285009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489598">
                  <a:extLst>
                    <a:ext uri="{9D8B030D-6E8A-4147-A177-3AD203B41FA5}">
                      <a16:colId xmlns:a16="http://schemas.microsoft.com/office/drawing/2014/main" val="1166132627"/>
                    </a:ext>
                  </a:extLst>
                </a:gridCol>
                <a:gridCol w="4726142">
                  <a:extLst>
                    <a:ext uri="{9D8B030D-6E8A-4147-A177-3AD203B41FA5}">
                      <a16:colId xmlns:a16="http://schemas.microsoft.com/office/drawing/2014/main" val="3189539917"/>
                    </a:ext>
                  </a:extLst>
                </a:gridCol>
              </a:tblGrid>
              <a:tr h="370575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Cedar (SUGI)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Cypress (HINOKI)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85697446"/>
                  </a:ext>
                </a:extLst>
              </a:tr>
              <a:tr h="3705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Cryptomeria japonica</a:t>
                      </a:r>
                      <a:endParaRPr kumimoji="1" lang="en-US" altLang="ja-JP" sz="16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Chamaecyparis</a:t>
                      </a: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obtuse</a:t>
                      </a:r>
                      <a:endParaRPr kumimoji="1" lang="en-US" altLang="ja-JP" sz="16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695091519"/>
                  </a:ext>
                </a:extLst>
              </a:tr>
              <a:tr h="6242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Red-brown bark trunk peels in vertical strips, 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needle-like leaf</a:t>
                      </a:r>
                      <a:endParaRPr kumimoji="1" lang="ja-JP" altLang="en-US" sz="16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Red-brown bark trunk, peels thin skin, 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scale-like leaf, Y shape white stomatal band on back leaf </a:t>
                      </a:r>
                      <a:endParaRPr kumimoji="1" lang="ja-JP" altLang="en-US" sz="16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134437682"/>
                  </a:ext>
                </a:extLst>
              </a:tr>
              <a:tr h="370575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Fast growing (40 yeas), height maximum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50m,</a:t>
                      </a:r>
                      <a:r>
                        <a:rPr kumimoji="1" lang="ja-JP" altLang="en-US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Slow growing, (5-60years), height maximum 30m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92433578"/>
                  </a:ext>
                </a:extLst>
              </a:tr>
              <a:tr h="436586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Soft, beautiful wood grain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Hard (become harder until 200years), moist and pest resistance, strong fragrance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611941119"/>
                  </a:ext>
                </a:extLst>
              </a:tr>
              <a:tr h="370575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Interior building material, Barrel, 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Shrine&amp; Palace, Pillar, Bath tub, </a:t>
                      </a:r>
                      <a:endParaRPr kumimoji="1" lang="ja-JP" altLang="en-US" sz="16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80517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90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3FC25D-5956-1CA1-36F2-5333D734EE00}"/>
              </a:ext>
            </a:extLst>
          </p:cNvPr>
          <p:cNvSpPr txBox="1"/>
          <p:nvPr/>
        </p:nvSpPr>
        <p:spPr>
          <a:xfrm>
            <a:off x="2007889" y="25605"/>
            <a:ext cx="6300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Autumn/Winter cherry</a:t>
            </a:r>
            <a:endParaRPr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52B57B2-00EE-F7D9-2456-EB828FE631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98" y="3956087"/>
            <a:ext cx="3080208" cy="231015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1411076-037D-69A9-E8FE-8BC65ADBED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3" y="3924802"/>
            <a:ext cx="3079562" cy="231015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48F865B-201C-2163-FC00-A76A6352AC0A}"/>
              </a:ext>
            </a:extLst>
          </p:cNvPr>
          <p:cNvSpPr txBox="1"/>
          <p:nvPr/>
        </p:nvSpPr>
        <p:spPr>
          <a:xfrm>
            <a:off x="2068682" y="3527898"/>
            <a:ext cx="576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Foreign cherry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58D8ED8D-4FC8-AE83-806D-3E92BC213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1927"/>
            <a:ext cx="8016" cy="333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D329D77-0101-FF2D-66C2-B5CEAEB830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896" y="3918547"/>
            <a:ext cx="3080207" cy="231015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0FDABE0-292C-A1AA-6441-1A36B58672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6" y="520773"/>
            <a:ext cx="3192776" cy="239458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5CDD2E88-4C4B-6504-7516-28B4E8857A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859" y="520773"/>
            <a:ext cx="3131534" cy="234865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34C39730-4706-2073-BCD6-20706C0FB9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98" y="532360"/>
            <a:ext cx="3131534" cy="234865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F38312A-3F22-F636-1032-76507DF9ECF5}"/>
              </a:ext>
            </a:extLst>
          </p:cNvPr>
          <p:cNvSpPr txBox="1"/>
          <p:nvPr/>
        </p:nvSpPr>
        <p:spPr>
          <a:xfrm>
            <a:off x="88903" y="6266243"/>
            <a:ext cx="3027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SEIYOUMIZAKURA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西洋実桜</a:t>
            </a: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Sweet cherry/ Cerasus avium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97DF53E-4EC5-B9F9-174F-F45549F68DF8}"/>
              </a:ext>
            </a:extLst>
          </p:cNvPr>
          <p:cNvSpPr txBox="1"/>
          <p:nvPr/>
        </p:nvSpPr>
        <p:spPr>
          <a:xfrm>
            <a:off x="3280654" y="2916608"/>
            <a:ext cx="326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FUYUZAKURA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冬桜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Winter cherry</a:t>
            </a: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Cerasus x </a:t>
            </a:r>
            <a:r>
              <a:rPr kumimoji="1" lang="en-US" altLang="ja-JP" sz="1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parvifolia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90CA061-F71F-074C-A557-0C8EF37E3987}"/>
              </a:ext>
            </a:extLst>
          </p:cNvPr>
          <p:cNvSpPr txBox="1"/>
          <p:nvPr/>
        </p:nvSpPr>
        <p:spPr>
          <a:xfrm>
            <a:off x="6625347" y="2926268"/>
            <a:ext cx="326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KOBUKUZAKURA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子福桜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pl-PL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Kobuku zakura</a:t>
            </a:r>
          </a:p>
          <a:p>
            <a:r>
              <a:rPr kumimoji="1" lang="pl-PL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Prunus x Kobuku-zakura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FB31E7-452B-8A6E-AFBE-5DBA8D994AAB}"/>
              </a:ext>
            </a:extLst>
          </p:cNvPr>
          <p:cNvSpPr txBox="1"/>
          <p:nvPr/>
        </p:nvSpPr>
        <p:spPr>
          <a:xfrm>
            <a:off x="61968" y="2977104"/>
            <a:ext cx="326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JUGATSUZAKURA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十月桜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October </a:t>
            </a:r>
            <a:r>
              <a:rPr kumimoji="1" lang="en-US" altLang="ja-JP" sz="1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sakura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 </a:t>
            </a: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Cerasus </a:t>
            </a:r>
            <a:r>
              <a:rPr kumimoji="1" lang="en-US" altLang="ja-JP" sz="1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subhirtella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248BB76-8443-BBF8-50EB-E424AD9F6230}"/>
              </a:ext>
            </a:extLst>
          </p:cNvPr>
          <p:cNvSpPr txBox="1"/>
          <p:nvPr/>
        </p:nvSpPr>
        <p:spPr>
          <a:xfrm>
            <a:off x="3034818" y="6275361"/>
            <a:ext cx="417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KARAMIZAKURA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唐実桜</a:t>
            </a: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Chinese sour cherry/Cerasus pseudo-cerasus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EB33793-FFC1-1E57-B8CB-084B3FBFAC72}"/>
              </a:ext>
            </a:extLst>
          </p:cNvPr>
          <p:cNvSpPr txBox="1"/>
          <p:nvPr/>
        </p:nvSpPr>
        <p:spPr>
          <a:xfrm>
            <a:off x="6789233" y="6265224"/>
            <a:ext cx="2441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Wild Himalayan cherry </a:t>
            </a: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Cerasus </a:t>
            </a:r>
            <a:r>
              <a:rPr kumimoji="1" lang="en-US" altLang="ja-JP" sz="1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cerasoides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725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 15">
            <a:extLst>
              <a:ext uri="{FF2B5EF4-FFF2-40B4-BE49-F238E27FC236}">
                <a16:creationId xmlns:a16="http://schemas.microsoft.com/office/drawing/2014/main" id="{A974F71C-A519-4C43-9A87-B0FBF30F02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50" y="681859"/>
          <a:ext cx="9772296" cy="5545781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435658">
                  <a:extLst>
                    <a:ext uri="{9D8B030D-6E8A-4147-A177-3AD203B41FA5}">
                      <a16:colId xmlns:a16="http://schemas.microsoft.com/office/drawing/2014/main" val="1127781050"/>
                    </a:ext>
                  </a:extLst>
                </a:gridCol>
                <a:gridCol w="1469142">
                  <a:extLst>
                    <a:ext uri="{9D8B030D-6E8A-4147-A177-3AD203B41FA5}">
                      <a16:colId xmlns:a16="http://schemas.microsoft.com/office/drawing/2014/main" val="3837194117"/>
                    </a:ext>
                  </a:extLst>
                </a:gridCol>
                <a:gridCol w="1994234">
                  <a:extLst>
                    <a:ext uri="{9D8B030D-6E8A-4147-A177-3AD203B41FA5}">
                      <a16:colId xmlns:a16="http://schemas.microsoft.com/office/drawing/2014/main" val="2881508582"/>
                    </a:ext>
                  </a:extLst>
                </a:gridCol>
                <a:gridCol w="1424453">
                  <a:extLst>
                    <a:ext uri="{9D8B030D-6E8A-4147-A177-3AD203B41FA5}">
                      <a16:colId xmlns:a16="http://schemas.microsoft.com/office/drawing/2014/main" val="1351208038"/>
                    </a:ext>
                  </a:extLst>
                </a:gridCol>
                <a:gridCol w="1469141">
                  <a:extLst>
                    <a:ext uri="{9D8B030D-6E8A-4147-A177-3AD203B41FA5}">
                      <a16:colId xmlns:a16="http://schemas.microsoft.com/office/drawing/2014/main" val="3401518664"/>
                    </a:ext>
                  </a:extLst>
                </a:gridCol>
                <a:gridCol w="1979668">
                  <a:extLst>
                    <a:ext uri="{9D8B030D-6E8A-4147-A177-3AD203B41FA5}">
                      <a16:colId xmlns:a16="http://schemas.microsoft.com/office/drawing/2014/main" val="215708683"/>
                    </a:ext>
                  </a:extLst>
                </a:gridCol>
              </a:tblGrid>
              <a:tr h="1263015">
                <a:tc>
                  <a:txBody>
                    <a:bodyPr/>
                    <a:lstStyle/>
                    <a:p>
                      <a:endParaRPr kumimoji="1" lang="ja-JP" altLang="en-US" sz="1200" i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Japanese cedar</a:t>
                      </a:r>
                      <a:r>
                        <a:rPr kumimoji="1" lang="ja-JP" altLang="en-US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（杉）</a:t>
                      </a:r>
                      <a:endParaRPr kumimoji="1" lang="en-US" altLang="ja-JP" sz="13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Cryptomeria japonica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Red-brown bark trunk peels in vertical strips, </a:t>
                      </a:r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needle-like leaf</a:t>
                      </a:r>
                      <a:endParaRPr kumimoji="1" lang="ja-JP" altLang="en-US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Momi</a:t>
                      </a:r>
                      <a:r>
                        <a:rPr kumimoji="1" lang="en-US" altLang="ja-JP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fir </a:t>
                      </a:r>
                      <a:r>
                        <a:rPr kumimoji="1" lang="ja-JP" altLang="en-US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（樅）</a:t>
                      </a:r>
                      <a:endParaRPr kumimoji="1" lang="en-US" altLang="ja-JP" sz="13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Abies </a:t>
                      </a:r>
                      <a:r>
                        <a:rPr kumimoji="1" lang="en-US" altLang="ja-JP" sz="13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firma</a:t>
                      </a:r>
                      <a:endParaRPr kumimoji="1" lang="en-US" altLang="ja-JP" sz="13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Broad</a:t>
                      </a:r>
                      <a:r>
                        <a:rPr kumimoji="1" lang="ja-JP" altLang="en-US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conical crown, </a:t>
                      </a:r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significantly flattened leaf</a:t>
                      </a:r>
                      <a:endParaRPr kumimoji="1" lang="ja-JP" altLang="en-US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218573963"/>
                  </a:ext>
                </a:extLst>
              </a:tr>
              <a:tr h="1052513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Japanese cypress (</a:t>
                      </a:r>
                      <a:r>
                        <a:rPr kumimoji="1" lang="ja-JP" altLang="en-US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檜</a:t>
                      </a:r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</a:t>
                      </a:r>
                    </a:p>
                    <a:p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Chamaecyparis</a:t>
                      </a: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obtuse</a:t>
                      </a:r>
                    </a:p>
                    <a:p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Scale-like leaf, Y shape white stomatal band on back leaf </a:t>
                      </a:r>
                      <a:endParaRPr kumimoji="1" lang="ja-JP" altLang="en-US" sz="13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Sawara cypress </a:t>
                      </a:r>
                      <a:r>
                        <a:rPr kumimoji="1" lang="ja-JP" altLang="en-US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（椹）</a:t>
                      </a:r>
                      <a:endParaRPr kumimoji="1" lang="en-US" altLang="ja-JP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Chamaecyparis</a:t>
                      </a: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pisifera</a:t>
                      </a:r>
                      <a:endParaRPr kumimoji="1" lang="en-US" altLang="ja-JP" sz="12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Scale-like leaf, X  shape white stomatal band on back leaf </a:t>
                      </a:r>
                      <a:endParaRPr kumimoji="1" lang="ja-JP" altLang="en-US" sz="13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84815104"/>
                  </a:ext>
                </a:extLst>
              </a:tr>
              <a:tr h="106489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Black pine </a:t>
                      </a:r>
                      <a:r>
                        <a:rPr kumimoji="1" lang="ja-JP" altLang="en-US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（黒松）</a:t>
                      </a:r>
                      <a:endParaRPr kumimoji="1" lang="en-US" altLang="ja-JP" sz="1300" b="0" i="0" kern="1200" dirty="0">
                        <a:solidFill>
                          <a:schemeClr val="dk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+mn-cs"/>
                      </a:endParaRPr>
                    </a:p>
                    <a:p>
                      <a:r>
                        <a:rPr kumimoji="1" lang="en-US" altLang="ja-JP" sz="13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Pinus </a:t>
                      </a:r>
                      <a:r>
                        <a:rPr kumimoji="1" lang="en-US" altLang="ja-JP" sz="1300" b="0" i="1" kern="1200" dirty="0" err="1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thunbergii</a:t>
                      </a:r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 </a:t>
                      </a:r>
                    </a:p>
                    <a:p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Blown-black bark and</a:t>
                      </a:r>
                      <a:r>
                        <a:rPr kumimoji="1" lang="ja-JP" altLang="en-US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　</a:t>
                      </a:r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hard needle, mainly on sea shore</a:t>
                      </a:r>
                      <a:endParaRPr kumimoji="1" lang="ja-JP" altLang="en-US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Red pine </a:t>
                      </a:r>
                      <a:r>
                        <a:rPr kumimoji="1" lang="ja-JP" altLang="en-US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（赤松）</a:t>
                      </a:r>
                      <a:endParaRPr kumimoji="1" lang="en-US" altLang="ja-JP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r>
                        <a:rPr kumimoji="1" lang="en-US" altLang="ja-JP" sz="13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Pinus </a:t>
                      </a:r>
                      <a:r>
                        <a:rPr kumimoji="1" lang="en-US" altLang="ja-JP" sz="1300" b="0" i="1" kern="1200" dirty="0" err="1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densiflora</a:t>
                      </a:r>
                      <a:endParaRPr kumimoji="1" lang="en-US" altLang="ja-JP" sz="1300" b="0" i="1" kern="1200" dirty="0">
                        <a:solidFill>
                          <a:schemeClr val="dk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+mn-cs"/>
                      </a:endParaRPr>
                    </a:p>
                    <a:p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Reddish bark and soft needle, mainly inland</a:t>
                      </a:r>
                      <a:endParaRPr kumimoji="1" lang="ja-JP" altLang="en-US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84560537"/>
                  </a:ext>
                </a:extLst>
              </a:tr>
              <a:tr h="1064895">
                <a:tc>
                  <a:txBody>
                    <a:bodyPr/>
                    <a:lstStyle/>
                    <a:p>
                      <a:endParaRPr kumimoji="1" lang="ja-JP" altLang="en-US" sz="1200" i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Dawn redwood </a:t>
                      </a:r>
                      <a:r>
                        <a:rPr kumimoji="1" lang="ja-JP" altLang="en-US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（メタセコイア</a:t>
                      </a:r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 </a:t>
                      </a:r>
                      <a:r>
                        <a:rPr kumimoji="1" lang="en-US" altLang="ja-JP" sz="11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Metasequoia </a:t>
                      </a:r>
                      <a:r>
                        <a:rPr kumimoji="1" lang="en-US" altLang="ja-JP" sz="11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glyptostroboides</a:t>
                      </a:r>
                      <a:r>
                        <a:rPr kumimoji="1" lang="en-US" altLang="ja-JP" sz="11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Red-bronze </a:t>
                      </a:r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opposite leaves</a:t>
                      </a:r>
                      <a:endParaRPr kumimoji="1" lang="ja-JP" altLang="en-US" sz="11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Bald cypress</a:t>
                      </a:r>
                      <a:r>
                        <a:rPr kumimoji="1" lang="ja-JP" altLang="en-US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（落羽松）</a:t>
                      </a:r>
                      <a:endParaRPr kumimoji="1" lang="en-US" altLang="ja-JP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r>
                        <a:rPr kumimoji="1" lang="en-US" altLang="ja-JP" sz="13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Taxodium distichum</a:t>
                      </a:r>
                    </a:p>
                    <a:p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Russet-red alternate leaves surrounded by cypress knees</a:t>
                      </a:r>
                      <a:endParaRPr kumimoji="1" lang="ja-JP" altLang="en-US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1384188"/>
                  </a:ext>
                </a:extLst>
              </a:tr>
              <a:tr h="1100460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Japanese Timber Bamboo </a:t>
                      </a:r>
                      <a:r>
                        <a:rPr kumimoji="1" lang="ja-JP" altLang="en-US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（真竹）</a:t>
                      </a:r>
                      <a:endParaRPr kumimoji="1" lang="en-US" altLang="ja-JP" sz="13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Phyllostachys </a:t>
                      </a:r>
                      <a:r>
                        <a:rPr kumimoji="1" lang="en-US" altLang="ja-JP" sz="1100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bambusoides</a:t>
                      </a:r>
                      <a:endParaRPr kumimoji="1" lang="en-US" altLang="ja-JP" sz="11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Two distinctive rings at the node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Moso</a:t>
                      </a:r>
                      <a:r>
                        <a:rPr kumimoji="1" lang="en-US" altLang="ja-JP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bamboo(</a:t>
                      </a:r>
                      <a:r>
                        <a:rPr kumimoji="1" lang="ja-JP" altLang="en-US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孟宗竹</a:t>
                      </a:r>
                      <a:r>
                        <a:rPr kumimoji="1" lang="en-US" altLang="ja-JP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Phyllostachys heterocycle </a:t>
                      </a:r>
                      <a:r>
                        <a:rPr kumimoji="1" lang="en-US" altLang="ja-JP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One distinctive ring at the node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92262768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6E435814-FBE3-463C-ADD7-B396D448CC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092" y="755652"/>
            <a:ext cx="1418078" cy="106355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393C4B9-1D44-4153-B6A0-3AA4BF53B5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961" y="755651"/>
            <a:ext cx="1418077" cy="10635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5BFADFE-1FE1-43F0-8471-DC9C1CB16A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0" y="711152"/>
            <a:ext cx="1386176" cy="103963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7B7FC8B-E8E0-4C69-ABCE-B0691BE517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0" y="1780077"/>
            <a:ext cx="1379132" cy="103434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55154142-1ACB-412B-872B-B65FA8FC4B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14" y="1809071"/>
            <a:ext cx="1379132" cy="103434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6571D74-71B3-4C39-AFB0-1DC98EBEEC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840" y="1862974"/>
            <a:ext cx="1379133" cy="103434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EA5B58A0-F6DB-406A-9264-2F2B1894AF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244" y="1850733"/>
            <a:ext cx="1379132" cy="1020603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5159C45-3EB5-42F7-BBA6-55DB887C86E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840" y="2909184"/>
            <a:ext cx="1386283" cy="1039633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D5C63F0B-8854-408B-AA9F-14FAC2CD8F1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245" y="2916781"/>
            <a:ext cx="1379132" cy="1034349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591BCC0-E46B-4E76-85F6-95124E6FAF7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5" y="2935676"/>
            <a:ext cx="1379611" cy="1034349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9C711CB-A6EB-42EE-84DE-D6542382324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15" y="2925065"/>
            <a:ext cx="1379133" cy="103435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C8F9966F-B95F-4396-B113-2721EC2A961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840" y="3987296"/>
            <a:ext cx="1279286" cy="959465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D7E6EC7F-C09A-42F6-AB61-9FBEBF7A41D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483" y="4473078"/>
            <a:ext cx="797222" cy="597916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27C26B87-69F4-4B86-9FBA-19EA5CB4225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94" y="4038290"/>
            <a:ext cx="1386176" cy="1039633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3A628ACB-1AC2-4343-BE89-7E9C0B8DE9A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0" y="5091653"/>
            <a:ext cx="1406928" cy="1055196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A12CC7F7-BFEA-4828-A6F1-C7D7ECA903A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14" y="5112498"/>
            <a:ext cx="1379134" cy="1034351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39AB1B23-476F-453B-9FD3-76D0762C2B9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241" y="5082830"/>
            <a:ext cx="1406928" cy="1055196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30AB8FB3-E75F-435C-8053-87CBED8E09A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432" y="5090274"/>
            <a:ext cx="1379132" cy="1034348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5EED246E-86CD-4244-B194-1DCDEFC1DF3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432" y="3992702"/>
            <a:ext cx="1379132" cy="1034348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66679C05-2978-41FF-B721-1172B78993E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931" y="4024981"/>
            <a:ext cx="1363415" cy="10221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9B39CB-DA11-446F-923E-38998D5DA82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070" y="687629"/>
            <a:ext cx="1379132" cy="103451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82D7489-C5C2-45DF-8A1C-276A5893F8F5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984" y="1218304"/>
            <a:ext cx="733362" cy="5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00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 15">
            <a:extLst>
              <a:ext uri="{FF2B5EF4-FFF2-40B4-BE49-F238E27FC236}">
                <a16:creationId xmlns:a16="http://schemas.microsoft.com/office/drawing/2014/main" id="{A974F71C-A519-4C43-9A87-B0FBF30F02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50" y="681859"/>
          <a:ext cx="9772296" cy="561607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435658">
                  <a:extLst>
                    <a:ext uri="{9D8B030D-6E8A-4147-A177-3AD203B41FA5}">
                      <a16:colId xmlns:a16="http://schemas.microsoft.com/office/drawing/2014/main" val="1127781050"/>
                    </a:ext>
                  </a:extLst>
                </a:gridCol>
                <a:gridCol w="1469142">
                  <a:extLst>
                    <a:ext uri="{9D8B030D-6E8A-4147-A177-3AD203B41FA5}">
                      <a16:colId xmlns:a16="http://schemas.microsoft.com/office/drawing/2014/main" val="3837194117"/>
                    </a:ext>
                  </a:extLst>
                </a:gridCol>
                <a:gridCol w="1994234">
                  <a:extLst>
                    <a:ext uri="{9D8B030D-6E8A-4147-A177-3AD203B41FA5}">
                      <a16:colId xmlns:a16="http://schemas.microsoft.com/office/drawing/2014/main" val="2881508582"/>
                    </a:ext>
                  </a:extLst>
                </a:gridCol>
                <a:gridCol w="1424453">
                  <a:extLst>
                    <a:ext uri="{9D8B030D-6E8A-4147-A177-3AD203B41FA5}">
                      <a16:colId xmlns:a16="http://schemas.microsoft.com/office/drawing/2014/main" val="1351208038"/>
                    </a:ext>
                  </a:extLst>
                </a:gridCol>
                <a:gridCol w="1469141">
                  <a:extLst>
                    <a:ext uri="{9D8B030D-6E8A-4147-A177-3AD203B41FA5}">
                      <a16:colId xmlns:a16="http://schemas.microsoft.com/office/drawing/2014/main" val="3401518664"/>
                    </a:ext>
                  </a:extLst>
                </a:gridCol>
                <a:gridCol w="1979668">
                  <a:extLst>
                    <a:ext uri="{9D8B030D-6E8A-4147-A177-3AD203B41FA5}">
                      <a16:colId xmlns:a16="http://schemas.microsoft.com/office/drawing/2014/main" val="215708683"/>
                    </a:ext>
                  </a:extLst>
                </a:gridCol>
              </a:tblGrid>
              <a:tr h="1213485">
                <a:tc>
                  <a:txBody>
                    <a:bodyPr/>
                    <a:lstStyle/>
                    <a:p>
                      <a:endParaRPr kumimoji="1" lang="ja-JP" altLang="en-US" sz="1200" i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Bamboo-leaf oak</a:t>
                      </a:r>
                      <a:r>
                        <a:rPr kumimoji="1" lang="en-US" altLang="ja-JP" sz="11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(</a:t>
                      </a:r>
                      <a:r>
                        <a:rPr kumimoji="1" lang="ja-JP" altLang="en-US" sz="11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白樫</a:t>
                      </a:r>
                      <a:r>
                        <a:rPr kumimoji="1" lang="en-US" altLang="ja-JP" sz="11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Quercus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myrsinifolia</a:t>
                      </a:r>
                      <a:endParaRPr kumimoji="1" lang="en-US" altLang="ja-JP" sz="12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Live oak, Evergreen oak, Hard wood, high quality charcoal</a:t>
                      </a:r>
                      <a:r>
                        <a:rPr kumimoji="1" lang="en-US" altLang="ja-JP" sz="11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(</a:t>
                      </a:r>
                      <a:r>
                        <a:rPr kumimoji="1" lang="ja-JP" altLang="en-US" sz="11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姥目樫</a:t>
                      </a:r>
                      <a:r>
                        <a:rPr kumimoji="1" lang="en-US" altLang="ja-JP" sz="11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Daimyo oak</a:t>
                      </a:r>
                      <a:r>
                        <a:rPr kumimoji="1" lang="ja-JP" altLang="en-US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（柏）</a:t>
                      </a:r>
                      <a:endParaRPr kumimoji="1" lang="en-US" altLang="ja-JP" sz="13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Quercus dentata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Main tree species of deciduous broad-leaved forest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218573963"/>
                  </a:ext>
                </a:extLst>
              </a:tr>
              <a:tr h="1040130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Camphor laurel(</a:t>
                      </a:r>
                      <a:r>
                        <a:rPr kumimoji="1" lang="ja-JP" altLang="en-US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楠</a:t>
                      </a:r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,</a:t>
                      </a:r>
                      <a:r>
                        <a:rPr kumimoji="1" lang="ja-JP" altLang="en-US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樟</a:t>
                      </a:r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</a:t>
                      </a:r>
                    </a:p>
                    <a:p>
                      <a:r>
                        <a:rPr kumimoji="1" lang="en-US" altLang="ja-JP" sz="11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Cinnamomum </a:t>
                      </a:r>
                      <a:r>
                        <a:rPr kumimoji="1" lang="en-US" altLang="ja-JP" sz="11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camphora</a:t>
                      </a:r>
                      <a:endParaRPr kumimoji="1" lang="en-US" altLang="ja-JP" sz="11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Produce </a:t>
                      </a:r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camphor used for pest deterrent and preservative </a:t>
                      </a:r>
                      <a:endParaRPr kumimoji="1" lang="en-US" altLang="ja-JP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Japanese beech(</a:t>
                      </a:r>
                      <a:r>
                        <a:rPr kumimoji="1" lang="ja-JP" altLang="en-US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橅</a:t>
                      </a:r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</a:t>
                      </a:r>
                    </a:p>
                    <a:p>
                      <a:r>
                        <a:rPr kumimoji="1" lang="en-US" altLang="ja-JP" sz="11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Fagus crenata</a:t>
                      </a:r>
                    </a:p>
                    <a:p>
                      <a:r>
                        <a:rPr kumimoji="1" lang="en-US" altLang="ja-JP" sz="11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In north-east </a:t>
                      </a:r>
                      <a:r>
                        <a:rPr kumimoji="1" lang="en-US" altLang="ja-JP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Japan </a:t>
                      </a:r>
                      <a:r>
                        <a:rPr kumimoji="1" lang="en-US" altLang="ja-JP" sz="11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grows from sea level, but in south-west only in mountain </a:t>
                      </a:r>
                      <a:endParaRPr kumimoji="1" lang="en-US" altLang="ja-JP" sz="11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84815104"/>
                  </a:ext>
                </a:extLst>
              </a:tr>
              <a:tr h="106489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Japanese zelkova(</a:t>
                      </a:r>
                      <a:r>
                        <a:rPr kumimoji="1" lang="ja-JP" altLang="en-US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欅</a:t>
                      </a:r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)</a:t>
                      </a:r>
                    </a:p>
                    <a:p>
                      <a:r>
                        <a:rPr kumimoji="1" lang="en-US" altLang="ja-JP" sz="13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Zelkova serrata </a:t>
                      </a:r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Belongs to </a:t>
                      </a:r>
                      <a:r>
                        <a:rPr kumimoji="1" lang="en-US" altLang="ja-JP" sz="1300" b="0" i="1" kern="1200" dirty="0" err="1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Ulmaceae</a:t>
                      </a:r>
                      <a:r>
                        <a:rPr kumimoji="1" lang="en-US" altLang="ja-JP" sz="13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, </a:t>
                      </a:r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sometimes called as Japanese elm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Japanese elm</a:t>
                      </a:r>
                      <a:r>
                        <a:rPr kumimoji="1" lang="ja-JP" altLang="en-US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（春楡）</a:t>
                      </a:r>
                      <a:endParaRPr kumimoji="1" lang="en-US" altLang="ja-JP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r>
                        <a:rPr kumimoji="1" lang="en-US" altLang="ja-JP" sz="1300" b="0" i="1" kern="1200" dirty="0" err="1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Ulmus</a:t>
                      </a:r>
                      <a:r>
                        <a:rPr kumimoji="1" lang="en-US" altLang="ja-JP" sz="13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 </a:t>
                      </a:r>
                      <a:r>
                        <a:rPr kumimoji="1" lang="en-US" altLang="ja-JP" sz="1300" b="0" i="1" kern="1200" dirty="0" err="1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davidana</a:t>
                      </a:r>
                      <a:r>
                        <a:rPr kumimoji="1" lang="ja-JP" altLang="en-US" sz="1300" b="0" i="1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　</a:t>
                      </a:r>
                      <a:endParaRPr kumimoji="1" lang="en-US" altLang="ja-JP" sz="1300" b="0" i="1" kern="1200" dirty="0">
                        <a:solidFill>
                          <a:schemeClr val="dk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+mn-cs"/>
                      </a:endParaRPr>
                    </a:p>
                    <a:p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Obovate leaves changed into dark yellow in autumn</a:t>
                      </a:r>
                      <a:endParaRPr kumimoji="1" lang="ja-JP" altLang="en-US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84560537"/>
                  </a:ext>
                </a:extLst>
              </a:tr>
              <a:tr h="1122804">
                <a:tc>
                  <a:txBody>
                    <a:bodyPr/>
                    <a:lstStyle/>
                    <a:p>
                      <a:endParaRPr kumimoji="1" lang="ja-JP" altLang="en-US" sz="1200" i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Japanese maple</a:t>
                      </a:r>
                      <a:r>
                        <a:rPr kumimoji="1" lang="ja-JP" altLang="en-US" sz="11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（いろは紅葉</a:t>
                      </a:r>
                      <a:r>
                        <a:rPr kumimoji="1" lang="en-US" altLang="ja-JP" sz="11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</a:t>
                      </a:r>
                      <a:r>
                        <a:rPr kumimoji="1" lang="en-US" altLang="ja-JP" sz="10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en-US" altLang="ja-JP" sz="11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 </a:t>
                      </a:r>
                      <a:r>
                        <a:rPr kumimoji="1" lang="en-US" altLang="ja-JP" sz="11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palmatum</a:t>
                      </a:r>
                      <a:endParaRPr kumimoji="1" lang="en-US" altLang="ja-JP" sz="11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Palmately lobed with five, seven, or nine acutely pointed lobes </a:t>
                      </a:r>
                      <a:endParaRPr kumimoji="1" lang="en-US" altLang="ja-JP" sz="13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1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3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Painted maple(</a:t>
                      </a:r>
                      <a:r>
                        <a:rPr kumimoji="1" lang="ja-JP" altLang="en-US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板屋楓</a:t>
                      </a:r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</a:t>
                      </a:r>
                    </a:p>
                    <a:p>
                      <a:r>
                        <a:rPr kumimoji="1" lang="en-US" altLang="ja-JP" sz="13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 </a:t>
                      </a:r>
                      <a:r>
                        <a:rPr kumimoji="1" lang="en-US" altLang="ja-JP" sz="13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pictum</a:t>
                      </a:r>
                      <a:endParaRPr kumimoji="1" lang="en-US" altLang="ja-JP" sz="13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Five or seven wider lobes, produce small amount of </a:t>
                      </a:r>
                      <a:r>
                        <a:rPr kumimoji="1" lang="en-US" altLang="ja-JP" sz="1300" i="0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suger</a:t>
                      </a:r>
                      <a:endParaRPr kumimoji="1" lang="ja-JP" altLang="en-US" sz="13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51384188"/>
                  </a:ext>
                </a:extLst>
              </a:tr>
              <a:tr h="1100460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Sweetgum (</a:t>
                      </a:r>
                      <a:r>
                        <a:rPr kumimoji="1" lang="ja-JP" altLang="en-US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紅葉葉楓</a:t>
                      </a:r>
                      <a:r>
                        <a:rPr kumimoji="1" lang="en-US" altLang="ja-JP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Liquidambar styraciflua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five-pointed star-shaped leaves with hard, spiked fruits</a:t>
                      </a:r>
                      <a:endParaRPr kumimoji="1" lang="en-US" altLang="ja-JP" sz="12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3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Old world sycamore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(</a:t>
                      </a:r>
                      <a:r>
                        <a:rPr kumimoji="1" lang="ja-JP" altLang="en-US" sz="11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鈴掛の木</a:t>
                      </a:r>
                      <a:r>
                        <a:rPr kumimoji="1" lang="en-US" altLang="ja-JP" sz="11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 </a:t>
                      </a:r>
                      <a:r>
                        <a:rPr kumimoji="1" lang="en-US" altLang="ja-JP" sz="13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Platanus spp.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Palmate or maple-like leaf, with hanging round bell shape fruit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92262768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0A05E552-B13C-4269-B21D-B314884F54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9" y="717802"/>
            <a:ext cx="1369642" cy="10272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303B2D1-793C-4787-859E-BA55AD4DBE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930" y="723010"/>
            <a:ext cx="1362699" cy="102202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A2E6A2A-C9AB-48A0-B339-FDC76F774F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990" y="719974"/>
            <a:ext cx="1379133" cy="103435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01464CF-2A23-4EF8-ABB7-94B6A6C922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432" y="733721"/>
            <a:ext cx="1360803" cy="102060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6BB1F07-AD8D-4F79-B818-E0C31360A2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46" y="1818192"/>
            <a:ext cx="1335335" cy="100150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D17105D-1C19-4C34-B547-DCE58C41AE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452" y="1806428"/>
            <a:ext cx="1386177" cy="103963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943E7E1-046C-440C-A8C3-7E31F58B93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797" y="1785343"/>
            <a:ext cx="1379133" cy="103435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8EA1FB5-1CF8-4129-A462-1304284F52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431" y="1825071"/>
            <a:ext cx="1355109" cy="101633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DFADA13-16E9-478E-A684-C645D85458D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989" y="2854814"/>
            <a:ext cx="1379133" cy="103435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EB8FBBD-0248-43F4-9FA4-88AF2FDC71E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736" y="2868562"/>
            <a:ext cx="1360804" cy="1020603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3A68E33C-DBD8-4F97-9105-85AEDA4CA60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25" y="2880197"/>
            <a:ext cx="1351175" cy="101338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06770F3C-257D-4F67-A4AE-47BEE97B0D9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478" y="2891146"/>
            <a:ext cx="1317674" cy="98825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699EA91-B709-43DF-8160-CFC285D98BF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0" y="3926278"/>
            <a:ext cx="1406928" cy="1055196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5F476E00-0A61-45F2-ABE5-27C5D755C5E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54" y="4218035"/>
            <a:ext cx="1037626" cy="778446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8794E68D-8030-4785-9622-B09E5BE4462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605" y="3924486"/>
            <a:ext cx="817795" cy="613473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02B6671B-37A5-4933-93FA-A11AE24ECF4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194" y="3955216"/>
            <a:ext cx="1406928" cy="1055196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5AD80BF9-1EA3-4046-A8FB-CA20BF772AA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673" y="3964883"/>
            <a:ext cx="1399563" cy="104967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27FB618E-5B12-48AB-BC3E-34227CFEE7C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673" y="5050051"/>
            <a:ext cx="1399563" cy="1049672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EF8BB77A-2310-40BD-A9CA-51E48C48F5D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194" y="5072657"/>
            <a:ext cx="1399563" cy="1049672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149E6C45-4C94-47D8-A5F6-D1A5A00C3D50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0" y="5065464"/>
            <a:ext cx="1406928" cy="1055196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46796A9F-70CB-410A-BCB7-44DC3A3A819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55" y="5290030"/>
            <a:ext cx="1061833" cy="796374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9658477F-ADA0-46B6-A30A-3C1F230938ED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929" y="5033346"/>
            <a:ext cx="796470" cy="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87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ACF690C-F8EF-54C6-DB5F-D240033E2BD5}"/>
              </a:ext>
            </a:extLst>
          </p:cNvPr>
          <p:cNvGraphicFramePr>
            <a:graphicFrameLocks noGrp="1"/>
          </p:cNvGraphicFramePr>
          <p:nvPr/>
        </p:nvGraphicFramePr>
        <p:xfrm>
          <a:off x="412751" y="1020207"/>
          <a:ext cx="9199738" cy="4844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8120">
                  <a:extLst>
                    <a:ext uri="{9D8B030D-6E8A-4147-A177-3AD203B41FA5}">
                      <a16:colId xmlns:a16="http://schemas.microsoft.com/office/drawing/2014/main" val="39365548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29976209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3954257087"/>
                    </a:ext>
                  </a:extLst>
                </a:gridCol>
              </a:tblGrid>
              <a:tr h="301475"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palmatum</a:t>
                      </a: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ja-JP" altLang="en-US" sz="12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イロハモミジ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amoenum</a:t>
                      </a: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ja-JP" altLang="en-US" sz="12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オオモミジ</a:t>
                      </a:r>
                      <a:endParaRPr kumimoji="1" lang="ja-JP" altLang="en-US" sz="1200" i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amoenum</a:t>
                      </a: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var.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matsumurae</a:t>
                      </a:r>
                      <a:endParaRPr kumimoji="1" lang="ja-JP" altLang="en-US" sz="12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923288484"/>
                  </a:ext>
                </a:extLst>
              </a:tr>
              <a:tr h="2113257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ヤマモミジ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47026550"/>
                  </a:ext>
                </a:extLst>
              </a:tr>
              <a:tr h="257762"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diabolicum</a:t>
                      </a:r>
                      <a:r>
                        <a:rPr kumimoji="1" lang="ja-JP" altLang="en-US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ja-JP" altLang="en-US" sz="12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カジカエデ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 </a:t>
                      </a: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pictum</a:t>
                      </a: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subsp. mono</a:t>
                      </a:r>
                      <a:endParaRPr kumimoji="1" lang="ja-JP" altLang="en-US" sz="12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</a:t>
                      </a:r>
                      <a:r>
                        <a:rPr kumimoji="1" lang="ja-JP" altLang="en-US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pycnanthum</a:t>
                      </a: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ja-JP" altLang="en-US" sz="12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ハナノキ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010321120"/>
                  </a:ext>
                </a:extLst>
              </a:tr>
              <a:tr h="217202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イタヤカエデ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203994860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82C136-6243-19DA-230F-C19E1063C77A}"/>
              </a:ext>
            </a:extLst>
          </p:cNvPr>
          <p:cNvSpPr txBox="1"/>
          <p:nvPr/>
        </p:nvSpPr>
        <p:spPr>
          <a:xfrm>
            <a:off x="463198" y="691401"/>
            <a:ext cx="588398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i="1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Sapindaceae</a:t>
            </a:r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ムクロジ科 </a:t>
            </a:r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Acer 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カエデ属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572612A-239D-40B0-874C-00EF43B692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76" y="1532643"/>
            <a:ext cx="3065857" cy="172437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65FCAEC-A3CB-411B-913A-85392DA19A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054" y="1587676"/>
            <a:ext cx="2967724" cy="166934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F4375C0-B803-5098-C641-684D338C38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698" y="1587675"/>
            <a:ext cx="2967384" cy="166934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1B40862-837D-29AD-473B-0506FC3DDE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86" y="4064177"/>
            <a:ext cx="3058936" cy="172088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6BCBDEA-72E9-3606-4748-01BAB63E42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054" y="4064177"/>
            <a:ext cx="2967725" cy="166934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ECDB3DE-5A11-44BE-B97B-0F1D1EC763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697" y="4032074"/>
            <a:ext cx="2949174" cy="16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19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ACF690C-F8EF-54C6-DB5F-D240033E2BD5}"/>
              </a:ext>
            </a:extLst>
          </p:cNvPr>
          <p:cNvGraphicFramePr>
            <a:graphicFrameLocks noGrp="1"/>
          </p:cNvGraphicFramePr>
          <p:nvPr/>
        </p:nvGraphicFramePr>
        <p:xfrm>
          <a:off x="412751" y="1020207"/>
          <a:ext cx="9199738" cy="4844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8120">
                  <a:extLst>
                    <a:ext uri="{9D8B030D-6E8A-4147-A177-3AD203B41FA5}">
                      <a16:colId xmlns:a16="http://schemas.microsoft.com/office/drawing/2014/main" val="39365548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29976209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3954257087"/>
                    </a:ext>
                  </a:extLst>
                </a:gridCol>
              </a:tblGrid>
              <a:tr h="301475"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 japonicum </a:t>
                      </a:r>
                      <a:r>
                        <a:rPr kumimoji="1" lang="ja-JP" altLang="en-US" sz="12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ハウチワカエデ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cissifolium</a:t>
                      </a:r>
                      <a:r>
                        <a:rPr kumimoji="1" lang="ja-JP" altLang="en-US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　</a:t>
                      </a:r>
                      <a:r>
                        <a:rPr kumimoji="1" lang="ja-JP" altLang="en-US" sz="12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ミツデカエデ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maximowiczianum</a:t>
                      </a:r>
                      <a:endParaRPr kumimoji="1" lang="ja-JP" altLang="en-US" sz="12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923288484"/>
                  </a:ext>
                </a:extLst>
              </a:tr>
              <a:tr h="2113257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メグスリノキ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47026550"/>
                  </a:ext>
                </a:extLst>
              </a:tr>
              <a:tr h="257762"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buergerianum</a:t>
                      </a:r>
                      <a:r>
                        <a:rPr kumimoji="1" lang="ja-JP" altLang="en-US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　</a:t>
                      </a:r>
                      <a:r>
                        <a:rPr kumimoji="1" lang="ja-JP" altLang="en-US" sz="12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トウカエデ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</a:t>
                      </a:r>
                      <a:r>
                        <a:rPr kumimoji="1" lang="ja-JP" altLang="en-US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pseudoplantanus</a:t>
                      </a:r>
                      <a:endParaRPr kumimoji="1" lang="ja-JP" altLang="en-US" sz="12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 rubrum</a:t>
                      </a:r>
                      <a:r>
                        <a:rPr kumimoji="1" lang="ja-JP" altLang="en-US" sz="12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アメリカハナノキ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010321120"/>
                  </a:ext>
                </a:extLst>
              </a:tr>
              <a:tr h="217202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セイヨウカジカエデ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203994860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82C136-6243-19DA-230F-C19E1063C77A}"/>
              </a:ext>
            </a:extLst>
          </p:cNvPr>
          <p:cNvSpPr txBox="1"/>
          <p:nvPr/>
        </p:nvSpPr>
        <p:spPr>
          <a:xfrm>
            <a:off x="463198" y="691401"/>
            <a:ext cx="588398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i="1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Sapindaceae</a:t>
            </a:r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ムクロジ科 </a:t>
            </a:r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Acer 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カエデ属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7993E19-7A97-BCFC-3E47-1C7206CCB6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7" y="1624364"/>
            <a:ext cx="3054350" cy="171807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6A4C0D5-0565-287E-2C34-B9C10A3EF5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935" y="1624365"/>
            <a:ext cx="2976083" cy="167393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548379E-FE8F-F50C-EC0C-6DD8347799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405" y="1624365"/>
            <a:ext cx="2975878" cy="167393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159A89A-F8FB-41D5-B8E2-197F3EA62A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7" y="4119721"/>
            <a:ext cx="3054350" cy="171807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E58A4B8-352C-4478-937B-55329623F7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140" y="4141791"/>
            <a:ext cx="2975878" cy="167393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39E32B7-BC68-2575-B635-D3CBBFFBB6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530" y="4119721"/>
            <a:ext cx="2964752" cy="16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08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ACF690C-F8EF-54C6-DB5F-D240033E2BD5}"/>
              </a:ext>
            </a:extLst>
          </p:cNvPr>
          <p:cNvGraphicFramePr>
            <a:graphicFrameLocks noGrp="1"/>
          </p:cNvGraphicFramePr>
          <p:nvPr/>
        </p:nvGraphicFramePr>
        <p:xfrm>
          <a:off x="412751" y="1020207"/>
          <a:ext cx="9199738" cy="4844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8120">
                  <a:extLst>
                    <a:ext uri="{9D8B030D-6E8A-4147-A177-3AD203B41FA5}">
                      <a16:colId xmlns:a16="http://schemas.microsoft.com/office/drawing/2014/main" val="39365548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29976209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3954257087"/>
                    </a:ext>
                  </a:extLst>
                </a:gridCol>
              </a:tblGrid>
              <a:tr h="301475"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 saccharum </a:t>
                      </a:r>
                      <a:r>
                        <a:rPr kumimoji="1" lang="ja-JP" altLang="en-US" sz="12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サトウカエデ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saccharinum</a:t>
                      </a:r>
                      <a:r>
                        <a:rPr kumimoji="1" lang="ja-JP" altLang="en-US" sz="12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ギンヨウカエデ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Sapindus</a:t>
                      </a: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mukorossi</a:t>
                      </a: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ja-JP" altLang="en-US" sz="12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ムクロジ</a:t>
                      </a:r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923288484"/>
                  </a:ext>
                </a:extLst>
              </a:tr>
              <a:tr h="2113257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47026550"/>
                  </a:ext>
                </a:extLst>
              </a:tr>
              <a:tr h="257762"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Aesculus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turbinata</a:t>
                      </a:r>
                      <a:r>
                        <a:rPr kumimoji="1" lang="ja-JP" altLang="en-US" sz="12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トチノキ</a:t>
                      </a:r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Aesculus hippocastanum</a:t>
                      </a:r>
                      <a:endParaRPr kumimoji="1" lang="ja-JP" altLang="en-US" sz="12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010321120"/>
                  </a:ext>
                </a:extLst>
              </a:tr>
              <a:tr h="217202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セイヨウトチノキ　マロニエ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203994860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82C136-6243-19DA-230F-C19E1063C77A}"/>
              </a:ext>
            </a:extLst>
          </p:cNvPr>
          <p:cNvSpPr txBox="1"/>
          <p:nvPr/>
        </p:nvSpPr>
        <p:spPr>
          <a:xfrm>
            <a:off x="463198" y="691401"/>
            <a:ext cx="864023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i="1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Sapindaceae</a:t>
            </a:r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ムクロジ科 </a:t>
            </a:r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Acer 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カエデ属 </a:t>
            </a:r>
            <a:r>
              <a:rPr lang="en-US" altLang="ja-JP" sz="1463" i="1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Sapindus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ムクロジ属 </a:t>
            </a:r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Aesculus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トチノキ属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F56D3D6-12CE-447F-A847-83BF88172E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50" y="1623986"/>
            <a:ext cx="3103787" cy="175686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AFCE2DC-26B7-BC4B-F4CC-147D8BDA29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159" y="1656468"/>
            <a:ext cx="2966042" cy="16788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BA766C8-4DB6-41EA-8BA4-23CBE9AEAA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361" y="1656468"/>
            <a:ext cx="2984697" cy="167889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7193729-4B50-4DE0-A9FF-EABC3B4A5C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7" y="4103820"/>
            <a:ext cx="3063354" cy="173397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2E13316-C05B-36BA-6F99-94FFEA3369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159" y="4103819"/>
            <a:ext cx="2984696" cy="16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08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ACF690C-F8EF-54C6-DB5F-D240033E2BD5}"/>
              </a:ext>
            </a:extLst>
          </p:cNvPr>
          <p:cNvGraphicFramePr>
            <a:graphicFrameLocks noGrp="1"/>
          </p:cNvGraphicFramePr>
          <p:nvPr/>
        </p:nvGraphicFramePr>
        <p:xfrm>
          <a:off x="412751" y="1020207"/>
          <a:ext cx="9199738" cy="4844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8120">
                  <a:extLst>
                    <a:ext uri="{9D8B030D-6E8A-4147-A177-3AD203B41FA5}">
                      <a16:colId xmlns:a16="http://schemas.microsoft.com/office/drawing/2014/main" val="39365548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29976209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3954257087"/>
                    </a:ext>
                  </a:extLst>
                </a:gridCol>
              </a:tblGrid>
              <a:tr h="301475">
                <a:tc>
                  <a:txBody>
                    <a:bodyPr/>
                    <a:lstStyle/>
                    <a:p>
                      <a:r>
                        <a:rPr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Liquidambar</a:t>
                      </a:r>
                      <a:r>
                        <a:rPr lang="ja-JP" altLang="en-US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styraciflua</a:t>
                      </a:r>
                      <a:endParaRPr kumimoji="1" lang="ja-JP" altLang="en-US" sz="12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Liquidambar</a:t>
                      </a:r>
                      <a:r>
                        <a:rPr lang="ja-JP" altLang="en-US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f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ormosana</a:t>
                      </a: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ja-JP" altLang="en-US" sz="12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フウ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923288484"/>
                  </a:ext>
                </a:extLst>
              </a:tr>
              <a:tr h="2113257">
                <a:tc>
                  <a:txBody>
                    <a:bodyPr/>
                    <a:lstStyle/>
                    <a:p>
                      <a:r>
                        <a:rPr lang="ja-JP" altLang="en-US" sz="12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モミジバフウ</a:t>
                      </a:r>
                      <a:endParaRPr kumimoji="1" lang="ja-JP" altLang="en-US" sz="1200" i="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47026550"/>
                  </a:ext>
                </a:extLst>
              </a:tr>
              <a:tr h="257762">
                <a:tc>
                  <a:txBody>
                    <a:bodyPr/>
                    <a:lstStyle/>
                    <a:p>
                      <a:r>
                        <a:rPr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Platanus </a:t>
                      </a:r>
                      <a:r>
                        <a:rPr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orientalis</a:t>
                      </a:r>
                      <a:r>
                        <a:rPr lang="ja-JP" altLang="en-US" sz="12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スズカケノキ</a:t>
                      </a:r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Platanus </a:t>
                      </a: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occidentalis</a:t>
                      </a:r>
                      <a:endParaRPr kumimoji="1" lang="ja-JP" altLang="en-US" sz="12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 </a:t>
                      </a:r>
                      <a:r>
                        <a:rPr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Platanus </a:t>
                      </a: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×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acerifolia</a:t>
                      </a:r>
                      <a:endParaRPr kumimoji="1" lang="ja-JP" altLang="en-US" sz="12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010321120"/>
                  </a:ext>
                </a:extLst>
              </a:tr>
              <a:tr h="217202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アメリカスズカケノキ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モミジバスズカケノキ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203994860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82C136-6243-19DA-230F-C19E1063C77A}"/>
              </a:ext>
            </a:extLst>
          </p:cNvPr>
          <p:cNvSpPr txBox="1"/>
          <p:nvPr/>
        </p:nvSpPr>
        <p:spPr>
          <a:xfrm>
            <a:off x="463198" y="691401"/>
            <a:ext cx="944280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i="1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Altingiaceae</a:t>
            </a:r>
            <a:r>
              <a:rPr lang="ja-JP" altLang="en-US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フウ科 </a:t>
            </a:r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Liquidambar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フウ属 </a:t>
            </a:r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Platanaceae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スズカケノキ科 </a:t>
            </a:r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Platanus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スズカケノキ属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B052037-8957-472F-A176-801B80ED84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8" y="1656468"/>
            <a:ext cx="3081867" cy="173389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303E48D-A6CB-4B9D-A771-8CFC8F1248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511" y="1656468"/>
            <a:ext cx="2962629" cy="16769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24F184F-B45E-45E5-9B35-91AB200C8E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7" y="4121895"/>
            <a:ext cx="3031420" cy="171589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91C170E-6F2E-4527-B627-BF0DA9E772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511" y="4135328"/>
            <a:ext cx="2962629" cy="167695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26040DA-0696-4CDD-9386-E4FD9DFD40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035" y="4169073"/>
            <a:ext cx="2903011" cy="164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1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ACF690C-F8EF-54C6-DB5F-D240033E2BD5}"/>
              </a:ext>
            </a:extLst>
          </p:cNvPr>
          <p:cNvGraphicFramePr>
            <a:graphicFrameLocks noGrp="1"/>
          </p:cNvGraphicFramePr>
          <p:nvPr/>
        </p:nvGraphicFramePr>
        <p:xfrm>
          <a:off x="412751" y="1020207"/>
          <a:ext cx="9199738" cy="4844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8120">
                  <a:extLst>
                    <a:ext uri="{9D8B030D-6E8A-4147-A177-3AD203B41FA5}">
                      <a16:colId xmlns:a16="http://schemas.microsoft.com/office/drawing/2014/main" val="39365548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29976209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3954257087"/>
                    </a:ext>
                  </a:extLst>
                </a:gridCol>
              </a:tblGrid>
              <a:tr h="301475"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Euonymus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alatus</a:t>
                      </a:r>
                      <a:r>
                        <a:rPr kumimoji="1" lang="ja-JP" altLang="en-US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ニシキギ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Euonymus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hamiltonianus</a:t>
                      </a:r>
                      <a:r>
                        <a:rPr kumimoji="1" lang="ja-JP" altLang="en-US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マユミ</a:t>
                      </a:r>
                      <a:endParaRPr kumimoji="1" lang="ja-JP" altLang="en-US" sz="1200" i="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923288484"/>
                  </a:ext>
                </a:extLst>
              </a:tr>
              <a:tr h="2113257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47026550"/>
                  </a:ext>
                </a:extLst>
              </a:tr>
              <a:tr h="257762">
                <a:tc>
                  <a:txBody>
                    <a:bodyPr/>
                    <a:lstStyle/>
                    <a:p>
                      <a:r>
                        <a:rPr kumimoji="1" lang="en-US" altLang="ja-JP" sz="1200" i="1" dirty="0" err="1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Enkianthus</a:t>
                      </a:r>
                      <a:r>
                        <a:rPr kumimoji="1" lang="ja-JP" altLang="en-US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en-US" altLang="ja-JP" sz="1200" i="1" dirty="0" err="1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perulatus</a:t>
                      </a:r>
                      <a:endParaRPr kumimoji="1" lang="ja-JP" altLang="en-US" sz="1200" i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010321120"/>
                  </a:ext>
                </a:extLst>
              </a:tr>
              <a:tr h="2172025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ドウダンツツジ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203994860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82C136-6243-19DA-230F-C19E1063C77A}"/>
              </a:ext>
            </a:extLst>
          </p:cNvPr>
          <p:cNvSpPr txBox="1"/>
          <p:nvPr/>
        </p:nvSpPr>
        <p:spPr>
          <a:xfrm>
            <a:off x="463198" y="691401"/>
            <a:ext cx="588398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i="1" dirty="0" err="1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Celastraceae</a:t>
            </a:r>
            <a:r>
              <a:rPr lang="en-US" altLang="ja-JP" sz="1463" i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1463" i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ニシキギ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科　</a:t>
            </a:r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Ericaceae</a:t>
            </a:r>
            <a:r>
              <a:rPr lang="ja-JP" altLang="en-US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ツツジ科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923BABE-BE38-48E7-9D0E-21E8FBE292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50" y="1596869"/>
            <a:ext cx="3126120" cy="175844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9486FD7-0A38-4051-80A6-21A015909B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501" y="1631458"/>
            <a:ext cx="3002657" cy="168899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76CC5F-4D97-46D5-8496-C034F4915F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8" y="4071386"/>
            <a:ext cx="3002655" cy="16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784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ACF690C-F8EF-54C6-DB5F-D240033E2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58219"/>
              </p:ext>
            </p:extLst>
          </p:nvPr>
        </p:nvGraphicFramePr>
        <p:xfrm>
          <a:off x="412751" y="1020207"/>
          <a:ext cx="9199738" cy="4844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8120">
                  <a:extLst>
                    <a:ext uri="{9D8B030D-6E8A-4147-A177-3AD203B41FA5}">
                      <a16:colId xmlns:a16="http://schemas.microsoft.com/office/drawing/2014/main" val="39365548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29976209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3954257087"/>
                    </a:ext>
                  </a:extLst>
                </a:gridCol>
              </a:tblGrid>
              <a:tr h="301475"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Toxicodendron</a:t>
                      </a:r>
                      <a:r>
                        <a:rPr kumimoji="1" lang="ja-JP" altLang="en-US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succedaneum</a:t>
                      </a:r>
                      <a:endParaRPr kumimoji="1" lang="ja-JP" altLang="en-US" sz="1200" i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Euphorbia</a:t>
                      </a:r>
                      <a:r>
                        <a:rPr kumimoji="1" lang="ja-JP" altLang="en-US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en-US" altLang="ja-JP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pulcherrima</a:t>
                      </a:r>
                      <a:endParaRPr kumimoji="1" lang="ja-JP" altLang="en-US" sz="1200" i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923288484"/>
                  </a:ext>
                </a:extLst>
              </a:tr>
              <a:tr h="2113257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ハゼノキ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ポインセチア ショウジョウボク</a:t>
                      </a:r>
                    </a:p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47026550"/>
                  </a:ext>
                </a:extLst>
              </a:tr>
              <a:tr h="257762">
                <a:tc>
                  <a:txBody>
                    <a:bodyPr/>
                    <a:lstStyle/>
                    <a:p>
                      <a:r>
                        <a:rPr kumimoji="1" lang="en-US" altLang="ja-JP" sz="1200" i="1" dirty="0" err="1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Triadica</a:t>
                      </a:r>
                      <a:r>
                        <a:rPr kumimoji="1" lang="ja-JP" altLang="en-US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en-US" altLang="ja-JP" sz="1200" i="1" dirty="0" err="1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sebifera</a:t>
                      </a:r>
                      <a:endParaRPr kumimoji="1" lang="ja-JP" altLang="en-US" sz="1200" i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i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010321120"/>
                  </a:ext>
                </a:extLst>
              </a:tr>
              <a:tr h="2172025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ナンキンハゼ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203994860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82C136-6243-19DA-230F-C19E1063C77A}"/>
              </a:ext>
            </a:extLst>
          </p:cNvPr>
          <p:cNvSpPr txBox="1"/>
          <p:nvPr/>
        </p:nvSpPr>
        <p:spPr>
          <a:xfrm>
            <a:off x="463198" y="691401"/>
            <a:ext cx="588398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i="1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Anacardiaceae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ウルシ科　</a:t>
            </a:r>
            <a:r>
              <a:rPr lang="en-US" altLang="ja-JP" sz="1463" i="1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Euphorbiaceae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トウダイクサ科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5CCF00D-9A57-4900-B134-04A6677765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50" y="4050659"/>
            <a:ext cx="3157269" cy="178713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7DB3B7F-659D-4426-BD61-1685F0E589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878" y="1654415"/>
            <a:ext cx="2980764" cy="16769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CADB3AE-48AC-41F5-B354-FBEC9906A5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74" y="1654415"/>
            <a:ext cx="3106822" cy="17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18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ACF690C-F8EF-54C6-DB5F-D240033E2BD5}"/>
              </a:ext>
            </a:extLst>
          </p:cNvPr>
          <p:cNvGraphicFramePr>
            <a:graphicFrameLocks noGrp="1"/>
          </p:cNvGraphicFramePr>
          <p:nvPr/>
        </p:nvGraphicFramePr>
        <p:xfrm>
          <a:off x="412751" y="1020207"/>
          <a:ext cx="9199738" cy="4844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8120">
                  <a:extLst>
                    <a:ext uri="{9D8B030D-6E8A-4147-A177-3AD203B41FA5}">
                      <a16:colId xmlns:a16="http://schemas.microsoft.com/office/drawing/2014/main" val="39365548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29976209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3954257087"/>
                    </a:ext>
                  </a:extLst>
                </a:gridCol>
              </a:tblGrid>
              <a:tr h="301475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en-US" altLang="ja-JP" sz="15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Fagus</a:t>
                      </a:r>
                      <a:r>
                        <a:rPr kumimoji="1" lang="ja-JP" altLang="en-US" sz="15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en-US" altLang="ja-JP" sz="15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crenata </a:t>
                      </a:r>
                      <a:r>
                        <a:rPr kumimoji="1" lang="ja-JP" altLang="en-US" sz="15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ブナ</a:t>
                      </a:r>
                      <a:endParaRPr lang="en-US" sz="1500" b="0" i="0" u="none" strike="noStrike" dirty="0">
                        <a:solidFill>
                          <a:srgbClr val="202122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5159" marR="5159" marT="5159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Quercus serrata </a:t>
                      </a:r>
                      <a:r>
                        <a:rPr kumimoji="1" lang="ja-JP" altLang="en-US" sz="1200" i="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コナラ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Quercus </a:t>
                      </a:r>
                      <a:r>
                        <a:rPr kumimoji="1" lang="en-US" altLang="ja-JP" sz="1200" i="1" dirty="0" err="1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acutissima</a:t>
                      </a:r>
                      <a:r>
                        <a:rPr kumimoji="1" lang="en-US" altLang="ja-JP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ja-JP" altLang="en-US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クヌギ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923288484"/>
                  </a:ext>
                </a:extLst>
              </a:tr>
              <a:tr h="2113257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47026550"/>
                  </a:ext>
                </a:extLst>
              </a:tr>
              <a:tr h="257762"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Quercus </a:t>
                      </a:r>
                      <a:r>
                        <a:rPr kumimoji="1" lang="en-US" altLang="ja-JP" sz="1200" i="1" dirty="0" err="1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myrsinifolia</a:t>
                      </a:r>
                      <a:r>
                        <a:rPr kumimoji="1" lang="en-US" altLang="ja-JP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ja-JP" altLang="en-US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カシワ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Magnolia denudate</a:t>
                      </a:r>
                      <a:r>
                        <a:rPr kumimoji="1" lang="ja-JP" altLang="en-US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ハクモクレン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Magnolia obovate </a:t>
                      </a:r>
                      <a:r>
                        <a:rPr kumimoji="1" lang="ja-JP" altLang="en-US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ホオノキ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010321120"/>
                  </a:ext>
                </a:extLst>
              </a:tr>
              <a:tr h="217202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203994860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82C136-6243-19DA-230F-C19E1063C77A}"/>
              </a:ext>
            </a:extLst>
          </p:cNvPr>
          <p:cNvSpPr txBox="1"/>
          <p:nvPr/>
        </p:nvSpPr>
        <p:spPr>
          <a:xfrm>
            <a:off x="463198" y="691401"/>
            <a:ext cx="92578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Fagaceae</a:t>
            </a:r>
            <a:r>
              <a:rPr lang="ja-JP" altLang="en-US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ブナ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科 </a:t>
            </a:r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Fagus 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ブナ属 </a:t>
            </a:r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Quercus 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コナラ属 </a:t>
            </a:r>
            <a:r>
              <a:rPr lang="en-US" altLang="ja-JP" sz="1463" i="1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Magnoliaceae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モクレン科 </a:t>
            </a:r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Magnolia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モクレン属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2E4F2DD-BAB5-4527-9ACF-6F80F92BE6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8" y="1525124"/>
            <a:ext cx="3101997" cy="17453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D2906B8-BDDB-47AF-9A9D-5EE12D5C70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195" y="1525125"/>
            <a:ext cx="3024868" cy="17002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10F5B5B-D3DF-4A1A-A2BD-51F0EA537A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603" y="1525124"/>
            <a:ext cx="2932733" cy="166003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181C72F-9B13-4AB1-9313-89F3CBD923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8" y="3990537"/>
            <a:ext cx="3102620" cy="174531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2451470-1738-45D0-B9F1-99E6445BE5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120" y="3990536"/>
            <a:ext cx="3003762" cy="170024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7E5A48F-DD3C-428B-B3ED-91F168F0E74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603" y="3976635"/>
            <a:ext cx="2932733" cy="16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24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ACF690C-F8EF-54C6-DB5F-D240033E2BD5}"/>
              </a:ext>
            </a:extLst>
          </p:cNvPr>
          <p:cNvGraphicFramePr>
            <a:graphicFrameLocks noGrp="1"/>
          </p:cNvGraphicFramePr>
          <p:nvPr/>
        </p:nvGraphicFramePr>
        <p:xfrm>
          <a:off x="412751" y="1020207"/>
          <a:ext cx="9199738" cy="4844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8120">
                  <a:extLst>
                    <a:ext uri="{9D8B030D-6E8A-4147-A177-3AD203B41FA5}">
                      <a16:colId xmlns:a16="http://schemas.microsoft.com/office/drawing/2014/main" val="39365548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2997620901"/>
                    </a:ext>
                  </a:extLst>
                </a:gridCol>
                <a:gridCol w="3020809">
                  <a:extLst>
                    <a:ext uri="{9D8B030D-6E8A-4147-A177-3AD203B41FA5}">
                      <a16:colId xmlns:a16="http://schemas.microsoft.com/office/drawing/2014/main" val="3954257087"/>
                    </a:ext>
                  </a:extLst>
                </a:gridCol>
              </a:tblGrid>
              <a:tr h="301475">
                <a:tc>
                  <a:txBody>
                    <a:bodyPr/>
                    <a:lstStyle/>
                    <a:p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Idesia</a:t>
                      </a:r>
                      <a:r>
                        <a:rPr kumimoji="1" lang="en-US" altLang="ja-JP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</a:t>
                      </a:r>
                      <a:r>
                        <a:rPr kumimoji="1" lang="en-US" altLang="ja-JP" sz="1200" i="1" dirty="0" err="1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polycarpa</a:t>
                      </a:r>
                      <a:r>
                        <a:rPr kumimoji="1" lang="ja-JP" altLang="en-US" sz="1200" i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イイギリ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Populus nigra var. </a:t>
                      </a:r>
                      <a:r>
                        <a:rPr lang="en-US" sz="15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italica</a:t>
                      </a:r>
                      <a:endParaRPr lang="en-US" sz="1500" b="0" i="1" u="none" strike="noStrike" dirty="0">
                        <a:solidFill>
                          <a:srgbClr val="000000"/>
                        </a:solidFill>
                        <a:effectLst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5159" marR="5159" marT="5159" marB="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 err="1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Ulmus</a:t>
                      </a:r>
                      <a:r>
                        <a:rPr kumimoji="1" lang="en-US" altLang="ja-JP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en-US" altLang="ja-JP" sz="1200" i="1" dirty="0" err="1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davidana</a:t>
                      </a:r>
                      <a:r>
                        <a:rPr kumimoji="1" lang="en-US" altLang="ja-JP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var. japonica</a:t>
                      </a:r>
                      <a:endParaRPr kumimoji="1" lang="ja-JP" altLang="en-US" sz="1200" i="1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923288484"/>
                  </a:ext>
                </a:extLst>
              </a:tr>
              <a:tr h="2113257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イタリアヤマナラシ</a:t>
                      </a:r>
                      <a:r>
                        <a:rPr kumimoji="1" lang="en-US" altLang="ja-JP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ポプラ</a:t>
                      </a:r>
                      <a:r>
                        <a:rPr kumimoji="1" lang="en-US" altLang="ja-JP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)</a:t>
                      </a:r>
                      <a:endParaRPr kumimoji="1" lang="ja-JP" altLang="en-US" sz="12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ハルニレ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47026550"/>
                  </a:ext>
                </a:extLst>
              </a:tr>
              <a:tr h="257762"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Zelkova</a:t>
                      </a:r>
                      <a:r>
                        <a:rPr kumimoji="1" lang="ja-JP" altLang="en-US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kumimoji="1" lang="en-US" altLang="ja-JP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serrata</a:t>
                      </a:r>
                      <a:r>
                        <a:rPr kumimoji="1" lang="ja-JP" altLang="en-US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ja-JP" altLang="en-US" sz="1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ケヤキ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Ginkgo</a:t>
                      </a:r>
                      <a:r>
                        <a:rPr kumimoji="1" lang="ja-JP" altLang="en-US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en-US" altLang="ja-JP" sz="1200" i="1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biloba </a:t>
                      </a:r>
                      <a:r>
                        <a:rPr kumimoji="1" lang="ja-JP" altLang="en-US" sz="1200" i="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イチョウ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010321120"/>
                  </a:ext>
                </a:extLst>
              </a:tr>
              <a:tr h="217202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203994860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82C136-6243-19DA-230F-C19E1063C77A}"/>
              </a:ext>
            </a:extLst>
          </p:cNvPr>
          <p:cNvSpPr txBox="1"/>
          <p:nvPr/>
        </p:nvSpPr>
        <p:spPr>
          <a:xfrm>
            <a:off x="463197" y="691401"/>
            <a:ext cx="908901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Salicaceae</a:t>
            </a:r>
            <a:r>
              <a:rPr lang="ja-JP" altLang="en-US" sz="1463" i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ヤナギ科 </a:t>
            </a:r>
            <a:r>
              <a:rPr lang="en-US" altLang="ja-JP" sz="1463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Idesia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イイギリ属 </a:t>
            </a:r>
            <a:r>
              <a:rPr lang="en-US" altLang="ja-JP" sz="1463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Ulmaceae</a:t>
            </a:r>
            <a:r>
              <a:rPr lang="en-US" altLang="ja-JP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ニレ科 </a:t>
            </a:r>
            <a:r>
              <a:rPr lang="en-US" altLang="ja-JP" sz="1463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Ulmus</a:t>
            </a:r>
            <a:r>
              <a:rPr lang="en-US" altLang="ja-JP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ニレ属 </a:t>
            </a:r>
            <a:r>
              <a:rPr lang="en-US" altLang="ja-JP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Zelkova</a:t>
            </a:r>
            <a:r>
              <a:rPr lang="ja-JP" altLang="en-US" sz="1463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ケヤキ属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9E84B23-31A3-46A5-9CF3-3FFC82091F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50" y="1605190"/>
            <a:ext cx="3147621" cy="178167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035FF8-5A9C-4606-9429-D37C8D4FA0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890" y="1605191"/>
            <a:ext cx="2953589" cy="167184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D481A4B-3BF6-472A-BDEA-FCA2630584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229" y="1605190"/>
            <a:ext cx="2904888" cy="16332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500988-0FC3-4D51-8E1E-D28C10F62F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7" y="4042744"/>
            <a:ext cx="3065608" cy="17352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A2BD984-19DB-42ED-9CC6-E9A1CF0A19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109" y="4042744"/>
            <a:ext cx="2963008" cy="167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5CE250-B6F2-E5E3-F30A-8A092BFD3995}"/>
              </a:ext>
            </a:extLst>
          </p:cNvPr>
          <p:cNvSpPr txBox="1"/>
          <p:nvPr/>
        </p:nvSpPr>
        <p:spPr>
          <a:xfrm>
            <a:off x="2007890" y="25605"/>
            <a:ext cx="589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Shape of Flower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（花の形）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BD1E89-7CB5-FAA7-82BD-DCF5B689FD39}"/>
              </a:ext>
            </a:extLst>
          </p:cNvPr>
          <p:cNvSpPr txBox="1"/>
          <p:nvPr/>
        </p:nvSpPr>
        <p:spPr>
          <a:xfrm>
            <a:off x="128445" y="2831064"/>
            <a:ext cx="182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TAIHAKU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太白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Single petal/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4B4A4C-77D4-F549-D4F3-A522F6A50945}"/>
              </a:ext>
            </a:extLst>
          </p:cNvPr>
          <p:cNvSpPr txBox="1"/>
          <p:nvPr/>
        </p:nvSpPr>
        <p:spPr>
          <a:xfrm>
            <a:off x="2485290" y="2831064"/>
            <a:ext cx="214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HOTATE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帆立</a:t>
            </a:r>
            <a:r>
              <a:rPr kumimoji="1" lang="en-US" altLang="ja-JP" sz="1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Single+Flag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一重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+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旗弁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AC502B-3E28-14A9-C84A-AE53F65822D1}"/>
              </a:ext>
            </a:extLst>
          </p:cNvPr>
          <p:cNvSpPr txBox="1"/>
          <p:nvPr/>
        </p:nvSpPr>
        <p:spPr>
          <a:xfrm>
            <a:off x="5020073" y="2824193"/>
            <a:ext cx="214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MIKURUMAKAESI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御車返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Single-double/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一重八重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48FCC7-B7B3-0E98-7B34-8F6C5EAD39B9}"/>
              </a:ext>
            </a:extLst>
          </p:cNvPr>
          <p:cNvSpPr txBox="1"/>
          <p:nvPr/>
        </p:nvSpPr>
        <p:spPr>
          <a:xfrm>
            <a:off x="7431289" y="2833638"/>
            <a:ext cx="214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OMURO-ARIAKE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御室有明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Single-double/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一重八重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5784F2-19D7-02C0-521C-92ADFCA9F114}"/>
              </a:ext>
            </a:extLst>
          </p:cNvPr>
          <p:cNvSpPr txBox="1"/>
          <p:nvPr/>
        </p:nvSpPr>
        <p:spPr>
          <a:xfrm>
            <a:off x="75875" y="6158047"/>
            <a:ext cx="214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SASABE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笹部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Semi-double/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半八重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F5F046-FFE0-7F4F-C571-2C6D9AFF15C0}"/>
              </a:ext>
            </a:extLst>
          </p:cNvPr>
          <p:cNvSpPr txBox="1"/>
          <p:nvPr/>
        </p:nvSpPr>
        <p:spPr>
          <a:xfrm>
            <a:off x="2471551" y="6135998"/>
            <a:ext cx="214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KANZAN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関山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Double/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八重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6DD265-CD98-5B9E-14A4-B500EECE32B3}"/>
              </a:ext>
            </a:extLst>
          </p:cNvPr>
          <p:cNvSpPr txBox="1"/>
          <p:nvPr/>
        </p:nvSpPr>
        <p:spPr>
          <a:xfrm>
            <a:off x="4999100" y="6135998"/>
            <a:ext cx="231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0" i="0" dirty="0">
                <a:solidFill>
                  <a:srgbClr val="11111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KENROKUEN-KIKU </a:t>
            </a:r>
            <a:r>
              <a:rPr lang="ja-JP" altLang="en-US" sz="1400" b="0" i="0" dirty="0">
                <a:solidFill>
                  <a:srgbClr val="11111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兼六園菊</a:t>
            </a:r>
            <a:r>
              <a:rPr lang="en-US" altLang="ja-JP" sz="1400" b="0" i="0" dirty="0">
                <a:solidFill>
                  <a:srgbClr val="11111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double of narrow petal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菊咲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7EF170-AB2D-EE31-CF5E-BA25362BAB43}"/>
              </a:ext>
            </a:extLst>
          </p:cNvPr>
          <p:cNvSpPr txBox="1"/>
          <p:nvPr/>
        </p:nvSpPr>
        <p:spPr>
          <a:xfrm>
            <a:off x="7651238" y="6158047"/>
            <a:ext cx="214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0" i="0" dirty="0">
                <a:solidFill>
                  <a:srgbClr val="11111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NIDOZAKURA </a:t>
            </a:r>
            <a:r>
              <a:rPr lang="ja-JP" altLang="en-US" sz="1400" b="0" i="0" dirty="0">
                <a:solidFill>
                  <a:srgbClr val="11111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二度桜</a:t>
            </a:r>
            <a:endParaRPr lang="en-US" altLang="ja-JP" sz="1400" b="0" i="0" dirty="0">
              <a:solidFill>
                <a:srgbClr val="111111"/>
              </a:solidFill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en-US" altLang="ja-JP" sz="1400" b="0" i="0" dirty="0">
                <a:solidFill>
                  <a:srgbClr val="11111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Two steps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二段咲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2B926C0-0F49-A6B5-4CBD-308E1DD410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7" y="622781"/>
            <a:ext cx="2115598" cy="21155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DD24C33-C88F-452C-182A-89668EDD25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826" y="622781"/>
            <a:ext cx="2115598" cy="211559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50454DB-1C90-0213-3249-962C02C071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100" y="656495"/>
            <a:ext cx="2115598" cy="211559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614125F-2360-E877-6E8B-FB1B916C97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904" y="656495"/>
            <a:ext cx="2115598" cy="211559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AE3D2A7-5D6B-55D4-A254-D550D22D21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6" y="3726003"/>
            <a:ext cx="2077399" cy="207739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B1B2FFF-EDA6-E428-86AB-983029FAA7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551" y="3726003"/>
            <a:ext cx="2077399" cy="207739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DF573FA-F41B-4EB8-08C9-141481BDF13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073" y="3726003"/>
            <a:ext cx="2141080" cy="214108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93318AC5-77F4-542E-65EA-504BA82B03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904" y="3757843"/>
            <a:ext cx="2115598" cy="211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5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D31985-A676-2885-2EDB-08A31F74C096}"/>
              </a:ext>
            </a:extLst>
          </p:cNvPr>
          <p:cNvSpPr txBox="1"/>
          <p:nvPr/>
        </p:nvSpPr>
        <p:spPr>
          <a:xfrm>
            <a:off x="2007890" y="25605"/>
            <a:ext cx="589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Color of Flower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（花の色）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19146D-3DBB-F347-E284-144CA4DBB2EF}"/>
              </a:ext>
            </a:extLst>
          </p:cNvPr>
          <p:cNvSpPr txBox="1"/>
          <p:nvPr/>
        </p:nvSpPr>
        <p:spPr>
          <a:xfrm>
            <a:off x="128445" y="2831064"/>
            <a:ext cx="182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SHIROTAE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白妙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White/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白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648B24-BCB8-20C9-310F-E83BFB14EF17}"/>
              </a:ext>
            </a:extLst>
          </p:cNvPr>
          <p:cNvSpPr txBox="1"/>
          <p:nvPr/>
        </p:nvSpPr>
        <p:spPr>
          <a:xfrm>
            <a:off x="2230310" y="2843964"/>
            <a:ext cx="215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SOMEIYOSHINO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染井吉野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Pale pink/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淡桃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573A82-D396-8A94-3D16-5559524B5417}"/>
              </a:ext>
            </a:extLst>
          </p:cNvPr>
          <p:cNvSpPr txBox="1"/>
          <p:nvPr/>
        </p:nvSpPr>
        <p:spPr>
          <a:xfrm>
            <a:off x="4953000" y="2843964"/>
            <a:ext cx="182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KOUKA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紅華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Pink/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紅色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0A14A1-E751-243A-EFD5-14926F2B7BD0}"/>
              </a:ext>
            </a:extLst>
          </p:cNvPr>
          <p:cNvSpPr txBox="1"/>
          <p:nvPr/>
        </p:nvSpPr>
        <p:spPr>
          <a:xfrm>
            <a:off x="7639706" y="2843964"/>
            <a:ext cx="182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BENIYUTAKA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紅豊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Dark pink/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濃紅色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8FBEA6-805E-A127-5114-B0C8F018D10A}"/>
              </a:ext>
            </a:extLst>
          </p:cNvPr>
          <p:cNvSpPr txBox="1"/>
          <p:nvPr/>
        </p:nvSpPr>
        <p:spPr>
          <a:xfrm>
            <a:off x="52409" y="5899658"/>
            <a:ext cx="197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RYUKYUHIKAN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琉球緋寒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Purple red/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紫紅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7A6A3D-2ECF-4B0C-522B-38853DC2A6C6}"/>
              </a:ext>
            </a:extLst>
          </p:cNvPr>
          <p:cNvSpPr txBox="1"/>
          <p:nvPr/>
        </p:nvSpPr>
        <p:spPr>
          <a:xfrm>
            <a:off x="7512627" y="5899658"/>
            <a:ext cx="197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YAEAKEBONO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八重曙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Mixed/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複色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14191FD-5F13-1DBF-E7D2-96E9290915E8}"/>
              </a:ext>
            </a:extLst>
          </p:cNvPr>
          <p:cNvSpPr txBox="1"/>
          <p:nvPr/>
        </p:nvSpPr>
        <p:spPr>
          <a:xfrm>
            <a:off x="4876964" y="5938375"/>
            <a:ext cx="197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GYOIKOU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御衣黄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Green/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512DFE1-28E4-5A92-D127-9C9BAED4C51B}"/>
              </a:ext>
            </a:extLst>
          </p:cNvPr>
          <p:cNvSpPr txBox="1"/>
          <p:nvPr/>
        </p:nvSpPr>
        <p:spPr>
          <a:xfrm>
            <a:off x="2176947" y="5899658"/>
            <a:ext cx="197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UKON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鬱金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Yellow green/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黄緑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A86230D-9030-8579-D313-7A0CD019B5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8" y="548824"/>
            <a:ext cx="2177903" cy="217790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80509C4-1AEF-86E1-BD84-3A886CF303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655" y="580310"/>
            <a:ext cx="2112394" cy="211239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0361905-95FD-1F43-67EA-8401780571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809" y="631036"/>
            <a:ext cx="2061668" cy="206166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C55B2E4-68CD-3119-0D48-64424EA073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706" y="631036"/>
            <a:ext cx="2061668" cy="206166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29935EC-04FF-5629-6570-35210E7264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83" y="3609045"/>
            <a:ext cx="2177903" cy="217790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F05F041-C45B-2DA6-A0EE-7CE7072694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753" y="3634028"/>
            <a:ext cx="2152920" cy="215292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D694DAC-7C77-6317-798E-9DBF3B294F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809" y="3634027"/>
            <a:ext cx="2152921" cy="2152921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78A8076-D351-2190-F6C5-963D6C4377E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627" y="3660851"/>
            <a:ext cx="2105871" cy="210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3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638243-371E-86E0-99A9-3E1BAF773F9C}"/>
              </a:ext>
            </a:extLst>
          </p:cNvPr>
          <p:cNvSpPr txBox="1"/>
          <p:nvPr/>
        </p:nvSpPr>
        <p:spPr>
          <a:xfrm>
            <a:off x="2007890" y="25605"/>
            <a:ext cx="589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Shape of tree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（樹の形）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D08FE9-22CA-571E-F30E-8CD5B5AF8081}"/>
              </a:ext>
            </a:extLst>
          </p:cNvPr>
          <p:cNvSpPr txBox="1"/>
          <p:nvPr/>
        </p:nvSpPr>
        <p:spPr>
          <a:xfrm>
            <a:off x="632666" y="3102127"/>
            <a:ext cx="1912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AMANOGAWA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天の川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Cylindrical 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円柱状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7BFFBA-E751-932D-B52F-C45108556940}"/>
              </a:ext>
            </a:extLst>
          </p:cNvPr>
          <p:cNvSpPr txBox="1"/>
          <p:nvPr/>
        </p:nvSpPr>
        <p:spPr>
          <a:xfrm>
            <a:off x="3764583" y="3102466"/>
            <a:ext cx="2170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TAIZANBUKUN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泰山府君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Broom-shaped/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箒状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708DD1-213A-FAFE-B88B-08C9BDA793A2}"/>
              </a:ext>
            </a:extLst>
          </p:cNvPr>
          <p:cNvSpPr txBox="1"/>
          <p:nvPr/>
        </p:nvSpPr>
        <p:spPr>
          <a:xfrm>
            <a:off x="6879417" y="3089528"/>
            <a:ext cx="2551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ICHIHARA-TORANO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市原虎の尾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Cup-shaped 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盃状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A14B78-E248-2F97-D7BE-04C0FE592FDD}"/>
              </a:ext>
            </a:extLst>
          </p:cNvPr>
          <p:cNvSpPr txBox="1"/>
          <p:nvPr/>
        </p:nvSpPr>
        <p:spPr>
          <a:xfrm>
            <a:off x="632666" y="6127641"/>
            <a:ext cx="1912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ICHIYO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一葉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Broad-oval/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広卵状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610957-2072-EE0C-2CFE-5F9969D7774E}"/>
              </a:ext>
            </a:extLst>
          </p:cNvPr>
          <p:cNvSpPr txBox="1"/>
          <p:nvPr/>
        </p:nvSpPr>
        <p:spPr>
          <a:xfrm>
            <a:off x="3601582" y="6106466"/>
            <a:ext cx="2170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SYOGETSU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松月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Umbrella-shaped 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傘状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3A269C-F8B5-78F5-2BD1-2A6CC674B085}"/>
              </a:ext>
            </a:extLst>
          </p:cNvPr>
          <p:cNvSpPr txBox="1"/>
          <p:nvPr/>
        </p:nvSpPr>
        <p:spPr>
          <a:xfrm>
            <a:off x="6952732" y="6127641"/>
            <a:ext cx="2477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SHIDARE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枝垂（江戸彼岸）</a:t>
            </a:r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Weeping /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枝垂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E8071B1-8A64-D32F-584A-57D7931C0E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3" y="548825"/>
            <a:ext cx="3100723" cy="232554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1A0495D-8F6B-8EA7-4781-AAB649A65E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151" y="548034"/>
            <a:ext cx="3101812" cy="232554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9FBF7F9-ADE6-85DE-72F5-D17A4334A3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956" y="620216"/>
            <a:ext cx="3005535" cy="225415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036F339-3BDA-D5D3-001C-EF9E9081F5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81" y="3702084"/>
            <a:ext cx="3100723" cy="232554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EC1B0AD-E7EF-A2F8-CDF2-1FDE63569D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408" y="3702084"/>
            <a:ext cx="3100723" cy="232526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69C6344-9E3E-97A5-90DA-ECF8952266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999" y="3701808"/>
            <a:ext cx="3100724" cy="232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638243-371E-86E0-99A9-3E1BAF773F9C}"/>
              </a:ext>
            </a:extLst>
          </p:cNvPr>
          <p:cNvSpPr txBox="1"/>
          <p:nvPr/>
        </p:nvSpPr>
        <p:spPr>
          <a:xfrm>
            <a:off x="2007890" y="25605"/>
            <a:ext cx="615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Blooming with leaf 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開花と葉の出現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D08FE9-22CA-571E-F30E-8CD5B5AF8081}"/>
              </a:ext>
            </a:extLst>
          </p:cNvPr>
          <p:cNvSpPr txBox="1"/>
          <p:nvPr/>
        </p:nvSpPr>
        <p:spPr>
          <a:xfrm>
            <a:off x="632665" y="3519514"/>
            <a:ext cx="22174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s-E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EDO-HIGAN </a:t>
            </a:r>
            <a:r>
              <a:rPr kumimoji="1" lang="ja-JP" altLang="es-E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江戸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彼岸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7BFFBA-E751-932D-B52F-C45108556940}"/>
              </a:ext>
            </a:extLst>
          </p:cNvPr>
          <p:cNvSpPr txBox="1"/>
          <p:nvPr/>
        </p:nvSpPr>
        <p:spPr>
          <a:xfrm>
            <a:off x="3895200" y="3491203"/>
            <a:ext cx="21706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YAMAZAKURA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山桜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708DD1-213A-FAFE-B88B-08C9BDA793A2}"/>
              </a:ext>
            </a:extLst>
          </p:cNvPr>
          <p:cNvSpPr txBox="1"/>
          <p:nvPr/>
        </p:nvSpPr>
        <p:spPr>
          <a:xfrm>
            <a:off x="6881232" y="3491203"/>
            <a:ext cx="25512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0" i="0" dirty="0">
                <a:solidFill>
                  <a:srgbClr val="11111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KENROKUEN-KIKU </a:t>
            </a:r>
            <a:r>
              <a:rPr lang="ja-JP" altLang="en-US" sz="1400" b="0" i="0" dirty="0">
                <a:solidFill>
                  <a:srgbClr val="111111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兼六園菊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A14B78-E248-2F97-D7BE-04C0FE592FDD}"/>
              </a:ext>
            </a:extLst>
          </p:cNvPr>
          <p:cNvSpPr txBox="1"/>
          <p:nvPr/>
        </p:nvSpPr>
        <p:spPr>
          <a:xfrm>
            <a:off x="632665" y="6409043"/>
            <a:ext cx="20957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SOMEIYOSHINO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染井吉野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610957-2072-EE0C-2CFE-5F9969D7774E}"/>
              </a:ext>
            </a:extLst>
          </p:cNvPr>
          <p:cNvSpPr txBox="1"/>
          <p:nvPr/>
        </p:nvSpPr>
        <p:spPr>
          <a:xfrm>
            <a:off x="3755217" y="6409042"/>
            <a:ext cx="2170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OSHIMA-ZAKURA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大島桜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3A269C-F8B5-78F5-2BD1-2A6CC674B085}"/>
              </a:ext>
            </a:extLst>
          </p:cNvPr>
          <p:cNvSpPr txBox="1"/>
          <p:nvPr/>
        </p:nvSpPr>
        <p:spPr>
          <a:xfrm>
            <a:off x="6970687" y="6409042"/>
            <a:ext cx="2477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MIYAMAZAKURA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深山桜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BFC92B-0567-15E0-807C-43AA7441C4E8}"/>
              </a:ext>
            </a:extLst>
          </p:cNvPr>
          <p:cNvSpPr txBox="1"/>
          <p:nvPr/>
        </p:nvSpPr>
        <p:spPr>
          <a:xfrm>
            <a:off x="588181" y="710170"/>
            <a:ext cx="2698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Before leaf 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葉より先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5BF3A8-3146-B64C-1CA3-39660815FA90}"/>
              </a:ext>
            </a:extLst>
          </p:cNvPr>
          <p:cNvSpPr txBox="1"/>
          <p:nvPr/>
        </p:nvSpPr>
        <p:spPr>
          <a:xfrm>
            <a:off x="3641946" y="710170"/>
            <a:ext cx="261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With leaf 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葉と同時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97825A-3655-7FBD-567D-508BF7CB541C}"/>
              </a:ext>
            </a:extLst>
          </p:cNvPr>
          <p:cNvSpPr txBox="1"/>
          <p:nvPr/>
        </p:nvSpPr>
        <p:spPr>
          <a:xfrm>
            <a:off x="6879417" y="703511"/>
            <a:ext cx="2551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After leaf 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葉より後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916DA1C-7DCB-CFAA-A3E6-2550B89A63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" y="1072842"/>
            <a:ext cx="3262535" cy="244667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CC7CFF1-4195-ABAE-E109-A18599E9BE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915" y="1047581"/>
            <a:ext cx="3257579" cy="244362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00077B8-5EC3-2001-8DC2-D6E46F8691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422" y="1060432"/>
            <a:ext cx="3257578" cy="244318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04A9ACE-1F94-A143-299C-70CCB74E47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6794"/>
            <a:ext cx="3262228" cy="244667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30EF3CD-6D53-5660-EEE8-0B61F31B3E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422" y="3798434"/>
            <a:ext cx="3313369" cy="248394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5A8FAAA-3625-F647-AE71-8178DD3DAC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380" y="3817886"/>
            <a:ext cx="3312648" cy="248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8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638243-371E-86E0-99A9-3E1BAF773F9C}"/>
              </a:ext>
            </a:extLst>
          </p:cNvPr>
          <p:cNvSpPr txBox="1"/>
          <p:nvPr/>
        </p:nvSpPr>
        <p:spPr>
          <a:xfrm>
            <a:off x="2002534" y="88065"/>
            <a:ext cx="615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Size of flower 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花の大きさ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D08FE9-22CA-571E-F30E-8CD5B5AF8081}"/>
              </a:ext>
            </a:extLst>
          </p:cNvPr>
          <p:cNvSpPr txBox="1"/>
          <p:nvPr/>
        </p:nvSpPr>
        <p:spPr>
          <a:xfrm>
            <a:off x="632666" y="3519514"/>
            <a:ext cx="1912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MAMEZAKURA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豆桜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7BFFBA-E751-932D-B52F-C45108556940}"/>
              </a:ext>
            </a:extLst>
          </p:cNvPr>
          <p:cNvSpPr txBox="1"/>
          <p:nvPr/>
        </p:nvSpPr>
        <p:spPr>
          <a:xfrm>
            <a:off x="3779411" y="3439095"/>
            <a:ext cx="21706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SOMEIYOSHINO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染井吉野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708DD1-213A-FAFE-B88B-08C9BDA793A2}"/>
              </a:ext>
            </a:extLst>
          </p:cNvPr>
          <p:cNvSpPr txBox="1"/>
          <p:nvPr/>
        </p:nvSpPr>
        <p:spPr>
          <a:xfrm>
            <a:off x="7578397" y="3395655"/>
            <a:ext cx="1526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TAIHAKU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太白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A14B78-E248-2F97-D7BE-04C0FE592FDD}"/>
              </a:ext>
            </a:extLst>
          </p:cNvPr>
          <p:cNvSpPr txBox="1"/>
          <p:nvPr/>
        </p:nvSpPr>
        <p:spPr>
          <a:xfrm>
            <a:off x="632666" y="6371708"/>
            <a:ext cx="1912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OKAME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オカメ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610957-2072-EE0C-2CFE-5F9969D7774E}"/>
              </a:ext>
            </a:extLst>
          </p:cNvPr>
          <p:cNvSpPr txBox="1"/>
          <p:nvPr/>
        </p:nvSpPr>
        <p:spPr>
          <a:xfrm>
            <a:off x="3730092" y="6349415"/>
            <a:ext cx="2170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KOMATSU OTOME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小松乙女</a:t>
            </a:r>
            <a:endParaRPr kumimoji="1"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3A269C-F8B5-78F5-2BD1-2A6CC674B085}"/>
              </a:ext>
            </a:extLst>
          </p:cNvPr>
          <p:cNvSpPr txBox="1"/>
          <p:nvPr/>
        </p:nvSpPr>
        <p:spPr>
          <a:xfrm>
            <a:off x="7525056" y="6294482"/>
            <a:ext cx="16327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KANZAN </a:t>
            </a:r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関山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BFC92B-0567-15E0-807C-43AA7441C4E8}"/>
              </a:ext>
            </a:extLst>
          </p:cNvPr>
          <p:cNvSpPr txBox="1"/>
          <p:nvPr/>
        </p:nvSpPr>
        <p:spPr>
          <a:xfrm>
            <a:off x="632666" y="563882"/>
            <a:ext cx="2698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Small 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小輪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5BF3A8-3146-B64C-1CA3-39660815FA90}"/>
              </a:ext>
            </a:extLst>
          </p:cNvPr>
          <p:cNvSpPr txBox="1"/>
          <p:nvPr/>
        </p:nvSpPr>
        <p:spPr>
          <a:xfrm>
            <a:off x="4204588" y="563882"/>
            <a:ext cx="1696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Middle 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中輪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97825A-3655-7FBD-567D-508BF7CB541C}"/>
              </a:ext>
            </a:extLst>
          </p:cNvPr>
          <p:cNvSpPr txBox="1"/>
          <p:nvPr/>
        </p:nvSpPr>
        <p:spPr>
          <a:xfrm>
            <a:off x="7210578" y="534293"/>
            <a:ext cx="2551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Large 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大輪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6A36AF-7D2A-C7D1-C3FB-F8EF3528F6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5" y="998527"/>
            <a:ext cx="3254449" cy="244056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6734FEC-A23C-E8B4-EE80-6A6550087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188" y="965394"/>
            <a:ext cx="3262228" cy="24466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929E53A-3B64-E80B-F333-C8951C4FED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191" y="988400"/>
            <a:ext cx="3246037" cy="243452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C1D45D8-08EF-9794-F57E-6117A4C6D2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46872"/>
            <a:ext cx="3262543" cy="244667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1269378-2041-0C4F-3373-0290AB9573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874" y="3746210"/>
            <a:ext cx="3261653" cy="244667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CD223EC-87A7-3AEF-61B1-396DDFB188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964" y="3752281"/>
            <a:ext cx="3246036" cy="24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5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6254</TotalTime>
  <Words>2256</Words>
  <Application>Microsoft Office PowerPoint</Application>
  <PresentationFormat>A4 210 x 297 mm</PresentationFormat>
  <Paragraphs>486</Paragraphs>
  <Slides>49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5" baseType="lpstr">
      <vt:lpstr>UD デジタル 教科書体 N-B</vt:lpstr>
      <vt:lpstr>UD デジタル 教科書体 NK-B</vt:lpstr>
      <vt:lpstr>游ゴシック</vt:lpstr>
      <vt:lpstr>游ゴシック Light</vt:lpstr>
      <vt:lpstr>Arial</vt:lpstr>
      <vt:lpstr>Office テーマ</vt:lpstr>
      <vt:lpstr>Japanese flowers and trees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Cherry Rose</dc:title>
  <dc:creator>Meno Atsuhiro</dc:creator>
  <cp:lastModifiedBy>Atsuhiro Meno</cp:lastModifiedBy>
  <cp:revision>218</cp:revision>
  <dcterms:created xsi:type="dcterms:W3CDTF">2020-12-16T22:27:42Z</dcterms:created>
  <dcterms:modified xsi:type="dcterms:W3CDTF">2024-10-09T15:21:54Z</dcterms:modified>
</cp:coreProperties>
</file>